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32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16" r:id="rId24"/>
    <p:sldId id="315" r:id="rId25"/>
    <p:sldId id="317" r:id="rId26"/>
    <p:sldId id="318" r:id="rId27"/>
    <p:sldId id="293" r:id="rId28"/>
    <p:sldId id="292" r:id="rId29"/>
    <p:sldId id="282" r:id="rId30"/>
    <p:sldId id="290" r:id="rId31"/>
    <p:sldId id="291" r:id="rId32"/>
    <p:sldId id="279" r:id="rId33"/>
    <p:sldId id="280" r:id="rId34"/>
    <p:sldId id="285" r:id="rId35"/>
    <p:sldId id="294" r:id="rId36"/>
    <p:sldId id="295" r:id="rId37"/>
    <p:sldId id="289" r:id="rId38"/>
    <p:sldId id="322" r:id="rId39"/>
    <p:sldId id="278" r:id="rId40"/>
    <p:sldId id="287" r:id="rId41"/>
    <p:sldId id="303" r:id="rId42"/>
    <p:sldId id="296" r:id="rId43"/>
    <p:sldId id="297" r:id="rId44"/>
    <p:sldId id="298" r:id="rId45"/>
    <p:sldId id="304" r:id="rId46"/>
    <p:sldId id="299" r:id="rId47"/>
    <p:sldId id="311" r:id="rId48"/>
    <p:sldId id="312" r:id="rId49"/>
    <p:sldId id="300" r:id="rId50"/>
    <p:sldId id="301" r:id="rId51"/>
    <p:sldId id="305" r:id="rId52"/>
    <p:sldId id="306" r:id="rId53"/>
    <p:sldId id="307" r:id="rId54"/>
    <p:sldId id="308" r:id="rId55"/>
    <p:sldId id="309" r:id="rId56"/>
    <p:sldId id="310" r:id="rId57"/>
    <p:sldId id="277" r:id="rId58"/>
    <p:sldId id="321" r:id="rId59"/>
    <p:sldId id="319" r:id="rId6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44" autoAdjust="0"/>
  </p:normalViewPr>
  <p:slideViewPr>
    <p:cSldViewPr>
      <p:cViewPr varScale="1">
        <p:scale>
          <a:sx n="64" d="100"/>
          <a:sy n="64" d="100"/>
        </p:scale>
        <p:origin x="-156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2014</c:v>
                </c:pt>
              </c:strCache>
            </c:strRef>
          </c:tx>
          <c:spPr>
            <a:ln w="22225"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Arkusz1!$B$2:$B$13</c:f>
              <c:numCache>
                <c:formatCode>General</c:formatCode>
                <c:ptCount val="12"/>
                <c:pt idx="0">
                  <c:v>809</c:v>
                </c:pt>
                <c:pt idx="1">
                  <c:v>757</c:v>
                </c:pt>
                <c:pt idx="2">
                  <c:v>852</c:v>
                </c:pt>
                <c:pt idx="3">
                  <c:v>850</c:v>
                </c:pt>
                <c:pt idx="4">
                  <c:v>932</c:v>
                </c:pt>
                <c:pt idx="5">
                  <c:v>911</c:v>
                </c:pt>
                <c:pt idx="6">
                  <c:v>932</c:v>
                </c:pt>
                <c:pt idx="7">
                  <c:v>913</c:v>
                </c:pt>
                <c:pt idx="8">
                  <c:v>866</c:v>
                </c:pt>
                <c:pt idx="9">
                  <c:v>843</c:v>
                </c:pt>
                <c:pt idx="10">
                  <c:v>779</c:v>
                </c:pt>
                <c:pt idx="11">
                  <c:v>815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Arkusz1!$C$2:$C$13</c:f>
              <c:numCache>
                <c:formatCode>General</c:formatCode>
                <c:ptCount val="12"/>
                <c:pt idx="0">
                  <c:v>825</c:v>
                </c:pt>
                <c:pt idx="1">
                  <c:v>757</c:v>
                </c:pt>
                <c:pt idx="2">
                  <c:v>844</c:v>
                </c:pt>
                <c:pt idx="3">
                  <c:v>885</c:v>
                </c:pt>
                <c:pt idx="4">
                  <c:v>965</c:v>
                </c:pt>
                <c:pt idx="5">
                  <c:v>944</c:v>
                </c:pt>
                <c:pt idx="6">
                  <c:v>965</c:v>
                </c:pt>
                <c:pt idx="7">
                  <c:v>942</c:v>
                </c:pt>
                <c:pt idx="8">
                  <c:v>872</c:v>
                </c:pt>
                <c:pt idx="9">
                  <c:v>872</c:v>
                </c:pt>
                <c:pt idx="10">
                  <c:v>820</c:v>
                </c:pt>
                <c:pt idx="11">
                  <c:v>868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2016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Arkusz1!$D$2:$D$13</c:f>
              <c:numCache>
                <c:formatCode>General</c:formatCode>
                <c:ptCount val="12"/>
                <c:pt idx="0">
                  <c:v>887</c:v>
                </c:pt>
                <c:pt idx="1">
                  <c:v>855</c:v>
                </c:pt>
                <c:pt idx="2">
                  <c:v>922</c:v>
                </c:pt>
                <c:pt idx="3">
                  <c:v>942</c:v>
                </c:pt>
                <c:pt idx="4">
                  <c:v>982</c:v>
                </c:pt>
                <c:pt idx="5">
                  <c:v>928</c:v>
                </c:pt>
                <c:pt idx="6">
                  <c:v>937</c:v>
                </c:pt>
                <c:pt idx="7">
                  <c:v>920</c:v>
                </c:pt>
                <c:pt idx="8">
                  <c:v>872</c:v>
                </c:pt>
                <c:pt idx="9">
                  <c:v>866</c:v>
                </c:pt>
                <c:pt idx="10">
                  <c:v>829</c:v>
                </c:pt>
                <c:pt idx="11">
                  <c:v>850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68736"/>
        <c:axId val="68470272"/>
      </c:lineChart>
      <c:catAx>
        <c:axId val="68468736"/>
        <c:scaling>
          <c:orientation val="minMax"/>
        </c:scaling>
        <c:delete val="0"/>
        <c:axPos val="b"/>
        <c:majorTickMark val="out"/>
        <c:minorTickMark val="none"/>
        <c:tickLblPos val="nextTo"/>
        <c:crossAx val="68470272"/>
        <c:crosses val="autoZero"/>
        <c:auto val="1"/>
        <c:lblAlgn val="ctr"/>
        <c:lblOffset val="100"/>
        <c:noMultiLvlLbl val="0"/>
      </c:catAx>
      <c:valAx>
        <c:axId val="68470272"/>
        <c:scaling>
          <c:orientation val="minMax"/>
          <c:min val="7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dirty="0" smtClean="0"/>
                  <a:t>Mln litrów</a:t>
                </a:r>
                <a:endParaRPr lang="pl-PL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846873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37360260522991"/>
          <c:y val="4.1999247894701726E-2"/>
          <c:w val="0.84365108875279482"/>
          <c:h val="0.73670614114745103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2013</c:v>
                </c:pt>
              </c:strCache>
            </c:strRef>
          </c:tx>
          <c:spPr>
            <a:ln w="22225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Arkusz1!$B$2:$B$13</c:f>
              <c:numCache>
                <c:formatCode>General</c:formatCode>
                <c:ptCount val="12"/>
                <c:pt idx="0">
                  <c:v>1.23</c:v>
                </c:pt>
                <c:pt idx="1">
                  <c:v>1.24</c:v>
                </c:pt>
                <c:pt idx="2">
                  <c:v>1.25</c:v>
                </c:pt>
                <c:pt idx="3">
                  <c:v>1.26</c:v>
                </c:pt>
                <c:pt idx="4">
                  <c:v>1.26</c:v>
                </c:pt>
                <c:pt idx="5">
                  <c:v>1.28</c:v>
                </c:pt>
                <c:pt idx="6">
                  <c:v>1.3</c:v>
                </c:pt>
                <c:pt idx="7">
                  <c:v>1.33</c:v>
                </c:pt>
                <c:pt idx="8">
                  <c:v>1.38</c:v>
                </c:pt>
                <c:pt idx="9">
                  <c:v>1.43</c:v>
                </c:pt>
                <c:pt idx="10">
                  <c:v>1.5</c:v>
                </c:pt>
                <c:pt idx="11">
                  <c:v>1.54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2014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Arkusz1!$C$2:$C$13</c:f>
              <c:numCache>
                <c:formatCode>General</c:formatCode>
                <c:ptCount val="12"/>
                <c:pt idx="0">
                  <c:v>1.54</c:v>
                </c:pt>
                <c:pt idx="1">
                  <c:v>1.52</c:v>
                </c:pt>
                <c:pt idx="2">
                  <c:v>1.5</c:v>
                </c:pt>
                <c:pt idx="3">
                  <c:v>1.46</c:v>
                </c:pt>
                <c:pt idx="4">
                  <c:v>1.4</c:v>
                </c:pt>
                <c:pt idx="5">
                  <c:v>1.36</c:v>
                </c:pt>
                <c:pt idx="6">
                  <c:v>1.34</c:v>
                </c:pt>
                <c:pt idx="7">
                  <c:v>1.28</c:v>
                </c:pt>
                <c:pt idx="8">
                  <c:v>1.25</c:v>
                </c:pt>
                <c:pt idx="9">
                  <c:v>1.24</c:v>
                </c:pt>
                <c:pt idx="10">
                  <c:v>1.24</c:v>
                </c:pt>
                <c:pt idx="11">
                  <c:v>1.23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2015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Arkusz1!$D$2:$D$13</c:f>
              <c:numCache>
                <c:formatCode>General</c:formatCode>
                <c:ptCount val="12"/>
                <c:pt idx="0">
                  <c:v>1.22</c:v>
                </c:pt>
                <c:pt idx="1">
                  <c:v>1.21</c:v>
                </c:pt>
                <c:pt idx="2">
                  <c:v>1.2</c:v>
                </c:pt>
                <c:pt idx="3">
                  <c:v>1.1599999999999999</c:v>
                </c:pt>
                <c:pt idx="4">
                  <c:v>1.1299999999999999</c:v>
                </c:pt>
                <c:pt idx="5">
                  <c:v>1.1000000000000001</c:v>
                </c:pt>
                <c:pt idx="6">
                  <c:v>1.08</c:v>
                </c:pt>
                <c:pt idx="7">
                  <c:v>1.08</c:v>
                </c:pt>
                <c:pt idx="8">
                  <c:v>1.0900000000000001</c:v>
                </c:pt>
                <c:pt idx="9">
                  <c:v>1.1200000000000001</c:v>
                </c:pt>
                <c:pt idx="10">
                  <c:v>1.1299999999999999</c:v>
                </c:pt>
                <c:pt idx="11">
                  <c:v>1.1299999999999999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2016</c:v>
                </c:pt>
              </c:strCache>
            </c:strRef>
          </c:tx>
          <c:spPr>
            <a:ln w="254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  <c:pt idx="7">
                  <c:v>VIII</c:v>
                </c:pt>
                <c:pt idx="8">
                  <c:v>IX</c:v>
                </c:pt>
                <c:pt idx="9">
                  <c:v>X</c:v>
                </c:pt>
                <c:pt idx="10">
                  <c:v>XI</c:v>
                </c:pt>
                <c:pt idx="11">
                  <c:v>XII</c:v>
                </c:pt>
              </c:strCache>
            </c:strRef>
          </c:cat>
          <c:val>
            <c:numRef>
              <c:f>Arkusz1!$E$2:$E$13</c:f>
              <c:numCache>
                <c:formatCode>General</c:formatCode>
                <c:ptCount val="12"/>
                <c:pt idx="0">
                  <c:v>1.1200000000000001</c:v>
                </c:pt>
                <c:pt idx="1">
                  <c:v>1.1000000000000001</c:v>
                </c:pt>
                <c:pt idx="2">
                  <c:v>1.06</c:v>
                </c:pt>
                <c:pt idx="3">
                  <c:v>1.02</c:v>
                </c:pt>
                <c:pt idx="4">
                  <c:v>1</c:v>
                </c:pt>
                <c:pt idx="5">
                  <c:v>1</c:v>
                </c:pt>
                <c:pt idx="6">
                  <c:v>1.01</c:v>
                </c:pt>
                <c:pt idx="7">
                  <c:v>1.05</c:v>
                </c:pt>
                <c:pt idx="8">
                  <c:v>1.1200000000000001</c:v>
                </c:pt>
                <c:pt idx="9">
                  <c:v>1.2</c:v>
                </c:pt>
                <c:pt idx="10">
                  <c:v>1.3</c:v>
                </c:pt>
                <c:pt idx="11">
                  <c:v>1.36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260352"/>
        <c:axId val="107786624"/>
      </c:lineChart>
      <c:catAx>
        <c:axId val="104260352"/>
        <c:scaling>
          <c:orientation val="minMax"/>
        </c:scaling>
        <c:delete val="0"/>
        <c:axPos val="b"/>
        <c:majorTickMark val="out"/>
        <c:minorTickMark val="none"/>
        <c:tickLblPos val="nextTo"/>
        <c:crossAx val="107786624"/>
        <c:crosses val="autoZero"/>
        <c:auto val="1"/>
        <c:lblAlgn val="ctr"/>
        <c:lblOffset val="100"/>
        <c:noMultiLvlLbl val="0"/>
      </c:catAx>
      <c:valAx>
        <c:axId val="107786624"/>
        <c:scaling>
          <c:orientation val="minMax"/>
          <c:min val="0.9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dirty="0" smtClean="0"/>
                  <a:t>zł/litr</a:t>
                </a:r>
                <a:endParaRPr lang="pl-PL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42603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9444444444444448E-2"/>
          <c:y val="0.91094887672499236"/>
          <c:w val="0.90123456790123457"/>
          <c:h val="7.221492358972522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58654126567512"/>
          <c:y val="4.189542483660131E-2"/>
          <c:w val="0.76023512685914263"/>
          <c:h val="0.76832149657763371"/>
        </c:manualLayout>
      </c:layout>
      <c:lineChart>
        <c:grouping val="standard"/>
        <c:varyColors val="0"/>
        <c:ser>
          <c:idx val="1"/>
          <c:order val="1"/>
          <c:tx>
            <c:strRef>
              <c:f>Arkusz1!$C$1</c:f>
              <c:strCache>
                <c:ptCount val="1"/>
                <c:pt idx="0">
                  <c:v>ceny skupu</c:v>
                </c:pt>
              </c:strCache>
            </c:strRef>
          </c:tx>
          <c:spPr>
            <a:ln w="31750">
              <a:solidFill>
                <a:srgbClr val="669900"/>
              </a:solidFill>
            </a:ln>
          </c:spPr>
          <c:marker>
            <c:symbol val="none"/>
          </c:marker>
          <c:cat>
            <c:numRef>
              <c:f>Arkusz1!$A$2:$A$18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Arkusz1!$C$2:$C$18</c:f>
              <c:numCache>
                <c:formatCode>0.0</c:formatCode>
                <c:ptCount val="17"/>
                <c:pt idx="0">
                  <c:v>129.84753065959561</c:v>
                </c:pt>
                <c:pt idx="1">
                  <c:v>100.16592214422464</c:v>
                </c:pt>
                <c:pt idx="2">
                  <c:v>91.488277268093782</c:v>
                </c:pt>
                <c:pt idx="3">
                  <c:v>99.596100278551546</c:v>
                </c:pt>
                <c:pt idx="4">
                  <c:v>122.16473220528596</c:v>
                </c:pt>
                <c:pt idx="5">
                  <c:v>106.34157509157509</c:v>
                </c:pt>
                <c:pt idx="6">
                  <c:v>99.978471474703966</c:v>
                </c:pt>
                <c:pt idx="7">
                  <c:v>115.33161068044791</c:v>
                </c:pt>
                <c:pt idx="8">
                  <c:v>95.500373412994762</c:v>
                </c:pt>
                <c:pt idx="9">
                  <c:v>87.605083088954061</c:v>
                </c:pt>
                <c:pt idx="10">
                  <c:v>118.93550546752955</c:v>
                </c:pt>
                <c:pt idx="11">
                  <c:v>113.70672670982269</c:v>
                </c:pt>
                <c:pt idx="12">
                  <c:v>98.828382838283829</c:v>
                </c:pt>
                <c:pt idx="13">
                  <c:v>113.24094172649856</c:v>
                </c:pt>
                <c:pt idx="14">
                  <c:v>101.1</c:v>
                </c:pt>
                <c:pt idx="15">
                  <c:v>82.7</c:v>
                </c:pt>
                <c:pt idx="16">
                  <c:v>95.7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ceny zbytu</c:v>
                </c:pt>
              </c:strCache>
            </c:strRef>
          </c:tx>
          <c:spPr>
            <a:ln w="31750">
              <a:solidFill>
                <a:srgbClr val="FF6600"/>
              </a:solidFill>
            </a:ln>
          </c:spPr>
          <c:marker>
            <c:symbol val="none"/>
          </c:marker>
          <c:cat>
            <c:numRef>
              <c:f>Arkusz1!$A$2:$A$18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Arkusz1!$D$2:$D$18</c:f>
              <c:numCache>
                <c:formatCode>0.0</c:formatCode>
                <c:ptCount val="17"/>
                <c:pt idx="0">
                  <c:v>112.4</c:v>
                </c:pt>
                <c:pt idx="1">
                  <c:v>99.7</c:v>
                </c:pt>
                <c:pt idx="2">
                  <c:v>95.5</c:v>
                </c:pt>
                <c:pt idx="3">
                  <c:v>101.3</c:v>
                </c:pt>
                <c:pt idx="4">
                  <c:v>109.5</c:v>
                </c:pt>
                <c:pt idx="5">
                  <c:v>101.5</c:v>
                </c:pt>
                <c:pt idx="6">
                  <c:v>99.4</c:v>
                </c:pt>
                <c:pt idx="7">
                  <c:v>110.3</c:v>
                </c:pt>
                <c:pt idx="8">
                  <c:v>98.1</c:v>
                </c:pt>
                <c:pt idx="9">
                  <c:v>95.6</c:v>
                </c:pt>
                <c:pt idx="10">
                  <c:v>107.7</c:v>
                </c:pt>
                <c:pt idx="11">
                  <c:v>107</c:v>
                </c:pt>
                <c:pt idx="12">
                  <c:v>100.5</c:v>
                </c:pt>
                <c:pt idx="13">
                  <c:v>108.5</c:v>
                </c:pt>
                <c:pt idx="14">
                  <c:v>100.1</c:v>
                </c:pt>
                <c:pt idx="15">
                  <c:v>90.9</c:v>
                </c:pt>
                <c:pt idx="16">
                  <c:v>100.5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905408"/>
        <c:axId val="107906944"/>
      </c:lineChar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światowe ceny - Index FAO </c:v>
                </c:pt>
              </c:strCache>
            </c:strRef>
          </c:tx>
          <c:spPr>
            <a:ln w="3175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Arkusz1!$A$2:$A$18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Arkusz1!$B$2:$B$18</c:f>
              <c:numCache>
                <c:formatCode>0.0</c:formatCode>
                <c:ptCount val="17"/>
                <c:pt idx="0">
                  <c:v>95.3</c:v>
                </c:pt>
                <c:pt idx="1">
                  <c:v>105.3</c:v>
                </c:pt>
                <c:pt idx="2">
                  <c:v>80.900000000000006</c:v>
                </c:pt>
                <c:pt idx="3">
                  <c:v>95.6</c:v>
                </c:pt>
                <c:pt idx="4">
                  <c:v>123.5</c:v>
                </c:pt>
                <c:pt idx="5">
                  <c:v>135.19999999999999</c:v>
                </c:pt>
                <c:pt idx="6">
                  <c:v>129.69999999999999</c:v>
                </c:pt>
                <c:pt idx="7">
                  <c:v>219.1</c:v>
                </c:pt>
                <c:pt idx="8">
                  <c:v>223.1</c:v>
                </c:pt>
                <c:pt idx="9">
                  <c:v>148.6</c:v>
                </c:pt>
                <c:pt idx="10">
                  <c:v>206.6</c:v>
                </c:pt>
                <c:pt idx="11">
                  <c:v>229.5</c:v>
                </c:pt>
                <c:pt idx="12">
                  <c:v>193.6</c:v>
                </c:pt>
                <c:pt idx="13">
                  <c:v>242.7</c:v>
                </c:pt>
                <c:pt idx="14">
                  <c:v>224.1</c:v>
                </c:pt>
                <c:pt idx="15">
                  <c:v>160.5</c:v>
                </c:pt>
                <c:pt idx="16">
                  <c:v>186.4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532480"/>
        <c:axId val="110530560"/>
      </c:lineChart>
      <c:catAx>
        <c:axId val="107905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107906944"/>
        <c:crosses val="autoZero"/>
        <c:auto val="1"/>
        <c:lblAlgn val="ctr"/>
        <c:lblOffset val="100"/>
        <c:tickLblSkip val="2"/>
        <c:noMultiLvlLbl val="0"/>
      </c:catAx>
      <c:valAx>
        <c:axId val="107906944"/>
        <c:scaling>
          <c:orientation val="minMax"/>
          <c:max val="140"/>
          <c:min val="6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dirty="0" smtClean="0"/>
                  <a:t>rok poprzedni = 100</a:t>
                </a:r>
                <a:endParaRPr lang="pl-PL" dirty="0"/>
              </a:p>
            </c:rich>
          </c:tx>
          <c:layout>
            <c:manualLayout>
              <c:xMode val="edge"/>
              <c:yMode val="edge"/>
              <c:x val="1.2191358024691356E-2"/>
              <c:y val="0.2038829705110390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107905408"/>
        <c:crosses val="autoZero"/>
        <c:crossBetween val="between"/>
        <c:majorUnit val="20"/>
      </c:valAx>
      <c:valAx>
        <c:axId val="110530560"/>
        <c:scaling>
          <c:orientation val="minMax"/>
          <c:max val="250"/>
          <c:min val="5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dirty="0" smtClean="0"/>
                  <a:t>Index FAO, 2002-2004</a:t>
                </a:r>
                <a:r>
                  <a:rPr lang="pl-PL" baseline="0" dirty="0" smtClean="0"/>
                  <a:t> = 100</a:t>
                </a:r>
                <a:endParaRPr lang="pl-PL" dirty="0"/>
              </a:p>
            </c:rich>
          </c:tx>
          <c:layout>
            <c:manualLayout>
              <c:xMode val="edge"/>
              <c:yMode val="edge"/>
              <c:x val="0.9543711723534557"/>
              <c:y val="0.1135397045957490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l-PL"/>
          </a:p>
        </c:txPr>
        <c:crossAx val="110532480"/>
        <c:crosses val="max"/>
        <c:crossBetween val="between"/>
        <c:majorUnit val="50"/>
      </c:valAx>
      <c:catAx>
        <c:axId val="110532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530560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6.1230193448041307E-4"/>
          <c:y val="0.91870372457367133"/>
          <c:w val="0.99723206474190729"/>
          <c:h val="7.020791518707220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442606239435366"/>
          <c:y val="2.13104072900012E-2"/>
          <c:w val="0.72643268681647455"/>
          <c:h val="0.78135379795384596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mleko i przetwory</c:v>
                </c:pt>
              </c:strCache>
            </c:strRef>
          </c:tx>
          <c:spPr>
            <a:ln>
              <a:solidFill>
                <a:srgbClr val="66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Arkusz1!$A$2:$A$18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Arkusz1!$B$2:$B$18</c:f>
              <c:numCache>
                <c:formatCode>General</c:formatCode>
                <c:ptCount val="17"/>
                <c:pt idx="0">
                  <c:v>193</c:v>
                </c:pt>
                <c:pt idx="1">
                  <c:v>187</c:v>
                </c:pt>
                <c:pt idx="2">
                  <c:v>182</c:v>
                </c:pt>
                <c:pt idx="3">
                  <c:v>181</c:v>
                </c:pt>
                <c:pt idx="4">
                  <c:v>174</c:v>
                </c:pt>
                <c:pt idx="5">
                  <c:v>173</c:v>
                </c:pt>
                <c:pt idx="6">
                  <c:v>176</c:v>
                </c:pt>
                <c:pt idx="7">
                  <c:v>179</c:v>
                </c:pt>
                <c:pt idx="8">
                  <c:v>182</c:v>
                </c:pt>
                <c:pt idx="9">
                  <c:v>187</c:v>
                </c:pt>
                <c:pt idx="10">
                  <c:v>189</c:v>
                </c:pt>
                <c:pt idx="11">
                  <c:v>194</c:v>
                </c:pt>
                <c:pt idx="12">
                  <c:v>193</c:v>
                </c:pt>
                <c:pt idx="13">
                  <c:v>206</c:v>
                </c:pt>
                <c:pt idx="14">
                  <c:v>205</c:v>
                </c:pt>
                <c:pt idx="15">
                  <c:v>213</c:v>
                </c:pt>
                <c:pt idx="16">
                  <c:v>219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659904"/>
        <c:axId val="117678080"/>
      </c:lineChart>
      <c:lineChart>
        <c:grouping val="standard"/>
        <c:varyColors val="0"/>
        <c:ser>
          <c:idx val="1"/>
          <c:order val="1"/>
          <c:tx>
            <c:strRef>
              <c:f>Arkusz1!$C$1</c:f>
              <c:strCache>
                <c:ptCount val="1"/>
                <c:pt idx="0">
                  <c:v>masło</c:v>
                </c:pt>
              </c:strCache>
            </c:strRef>
          </c:tx>
          <c:spPr>
            <a:ln>
              <a:solidFill>
                <a:srgbClr val="FF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Arkusz1!$A$2:$A$18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Arkusz1!$C$2:$C$18</c:f>
              <c:numCache>
                <c:formatCode>General</c:formatCode>
                <c:ptCount val="17"/>
                <c:pt idx="0">
                  <c:v>4.2</c:v>
                </c:pt>
                <c:pt idx="1">
                  <c:v>4.3</c:v>
                </c:pt>
                <c:pt idx="2">
                  <c:v>4.5999999999999996</c:v>
                </c:pt>
                <c:pt idx="3">
                  <c:v>4.7</c:v>
                </c:pt>
                <c:pt idx="4">
                  <c:v>4.4000000000000004</c:v>
                </c:pt>
                <c:pt idx="5">
                  <c:v>4.2</c:v>
                </c:pt>
                <c:pt idx="6">
                  <c:v>4.3</c:v>
                </c:pt>
                <c:pt idx="7">
                  <c:v>4.2</c:v>
                </c:pt>
                <c:pt idx="8">
                  <c:v>4.3</c:v>
                </c:pt>
                <c:pt idx="9">
                  <c:v>4.7</c:v>
                </c:pt>
                <c:pt idx="10">
                  <c:v>4.3</c:v>
                </c:pt>
                <c:pt idx="11">
                  <c:v>4</c:v>
                </c:pt>
                <c:pt idx="12">
                  <c:v>4.0999999999999996</c:v>
                </c:pt>
                <c:pt idx="13">
                  <c:v>4.0999999999999996</c:v>
                </c:pt>
                <c:pt idx="14">
                  <c:v>4.2</c:v>
                </c:pt>
                <c:pt idx="15">
                  <c:v>4.5</c:v>
                </c:pt>
                <c:pt idx="16">
                  <c:v>4.7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686272"/>
        <c:axId val="117680000"/>
      </c:lineChart>
      <c:catAx>
        <c:axId val="11765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117678080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117678080"/>
        <c:scaling>
          <c:orientation val="minMax"/>
          <c:max val="220"/>
          <c:min val="17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pl-PL" b="1" dirty="0" smtClean="0"/>
                  <a:t>kg</a:t>
                </a:r>
                <a:r>
                  <a:rPr lang="pl-PL" b="1" baseline="0" dirty="0" smtClean="0"/>
                  <a:t> </a:t>
                </a:r>
                <a:r>
                  <a:rPr lang="pl-PL" b="1" i="1" baseline="0" dirty="0" smtClean="0"/>
                  <a:t>per capita</a:t>
                </a:r>
                <a:endParaRPr lang="pl-PL" b="1" i="1" dirty="0"/>
              </a:p>
            </c:rich>
          </c:tx>
          <c:layout>
            <c:manualLayout>
              <c:xMode val="edge"/>
              <c:yMode val="edge"/>
              <c:x val="0"/>
              <c:y val="0.2954593175853018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117659904"/>
        <c:crosses val="autoZero"/>
        <c:crossBetween val="between"/>
        <c:majorUnit val="10"/>
      </c:valAx>
      <c:valAx>
        <c:axId val="117680000"/>
        <c:scaling>
          <c:orientation val="minMax"/>
          <c:max val="5"/>
          <c:min val="3.5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dirty="0" smtClean="0"/>
                  <a:t>kg </a:t>
                </a:r>
                <a:r>
                  <a:rPr lang="pl-PL" i="1" dirty="0" smtClean="0"/>
                  <a:t>per capita</a:t>
                </a:r>
                <a:endParaRPr lang="pl-PL" i="1" dirty="0"/>
              </a:p>
            </c:rich>
          </c:tx>
          <c:layout>
            <c:manualLayout>
              <c:xMode val="edge"/>
              <c:yMode val="edge"/>
              <c:x val="0.94719953812164526"/>
              <c:y val="0.29705900021256343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117686272"/>
        <c:crosses val="max"/>
        <c:crossBetween val="between"/>
        <c:majorUnit val="0.5"/>
      </c:valAx>
      <c:catAx>
        <c:axId val="117686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680000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4466399247263953E-3"/>
          <c:y val="0.91379162163553085"/>
          <c:w val="0.96051552518199379"/>
          <c:h val="6.66005352272142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300" b="1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I-VI 2015</c:v>
                </c:pt>
              </c:strCache>
            </c:strRef>
          </c:tx>
          <c:spPr>
            <a:solidFill>
              <a:srgbClr val="669900"/>
            </a:solidFill>
            <a:ln>
              <a:noFill/>
            </a:ln>
            <a:effectLst>
              <a:outerShdw blurRad="50800" dist="50800" dir="5400000" algn="ctr" rotWithShape="0">
                <a:schemeClr val="bg1">
                  <a:lumMod val="50000"/>
                </a:schemeClr>
              </a:outerShdw>
            </a:effectLst>
          </c:spPr>
          <c:invertIfNegative val="0"/>
          <c:cat>
            <c:strRef>
              <c:f>Arkusz1!$A$2:$A$7</c:f>
              <c:strCache>
                <c:ptCount val="6"/>
                <c:pt idx="0">
                  <c:v>Inne</c:v>
                </c:pt>
                <c:pt idx="1">
                  <c:v>Masło</c:v>
                </c:pt>
                <c:pt idx="2">
                  <c:v>Serwatka</c:v>
                </c:pt>
                <c:pt idx="3">
                  <c:v>Mleko płynne</c:v>
                </c:pt>
                <c:pt idx="4">
                  <c:v>Mleko w proszku</c:v>
                </c:pt>
                <c:pt idx="5">
                  <c:v>Sery i twarogi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14.1</c:v>
                </c:pt>
                <c:pt idx="1">
                  <c:v>7.8</c:v>
                </c:pt>
                <c:pt idx="2">
                  <c:v>11.2</c:v>
                </c:pt>
                <c:pt idx="3">
                  <c:v>15.8</c:v>
                </c:pt>
                <c:pt idx="4">
                  <c:v>17.399999999999999</c:v>
                </c:pt>
                <c:pt idx="5">
                  <c:v>33.700000000000003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I-VI 2016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>
              <a:outerShdw blurRad="50800" dist="50800" dir="5400000" algn="ctr" rotWithShape="0">
                <a:schemeClr val="bg1">
                  <a:lumMod val="50000"/>
                </a:schemeClr>
              </a:outerShdw>
            </a:effectLst>
          </c:spPr>
          <c:invertIfNegative val="0"/>
          <c:cat>
            <c:strRef>
              <c:f>Arkusz1!$A$2:$A$7</c:f>
              <c:strCache>
                <c:ptCount val="6"/>
                <c:pt idx="0">
                  <c:v>Inne</c:v>
                </c:pt>
                <c:pt idx="1">
                  <c:v>Masło</c:v>
                </c:pt>
                <c:pt idx="2">
                  <c:v>Serwatka</c:v>
                </c:pt>
                <c:pt idx="3">
                  <c:v>Mleko płynne</c:v>
                </c:pt>
                <c:pt idx="4">
                  <c:v>Mleko w proszku</c:v>
                </c:pt>
                <c:pt idx="5">
                  <c:v>Sery i twarogi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15.4</c:v>
                </c:pt>
                <c:pt idx="1">
                  <c:v>9.1999999999999993</c:v>
                </c:pt>
                <c:pt idx="2">
                  <c:v>8.9</c:v>
                </c:pt>
                <c:pt idx="3">
                  <c:v>15.5</c:v>
                </c:pt>
                <c:pt idx="4">
                  <c:v>13.2</c:v>
                </c:pt>
                <c:pt idx="5">
                  <c:v>37.799999999999997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670464"/>
        <c:axId val="118672000"/>
      </c:barChart>
      <c:catAx>
        <c:axId val="118670464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118672000"/>
        <c:crosses val="autoZero"/>
        <c:auto val="1"/>
        <c:lblAlgn val="ctr"/>
        <c:lblOffset val="100"/>
        <c:noMultiLvlLbl val="0"/>
      </c:catAx>
      <c:valAx>
        <c:axId val="118672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l-PL" dirty="0" smtClean="0"/>
                  <a:t>%</a:t>
                </a:r>
                <a:endParaRPr lang="pl-PL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1186704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4632050710642306E-2"/>
          <c:y val="0.91379162163553085"/>
          <c:w val="0.94331451493091667"/>
          <c:h val="6.66005352272142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300" b="1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I-VI 2015</c:v>
                </c:pt>
              </c:strCache>
            </c:strRef>
          </c:tx>
          <c:spPr>
            <a:solidFill>
              <a:srgbClr val="669900"/>
            </a:solidFill>
            <a:ln>
              <a:noFill/>
            </a:ln>
            <a:effectLst>
              <a:outerShdw blurRad="50800" dist="50800" dir="5400000" algn="ctr" rotWithShape="0">
                <a:schemeClr val="bg1">
                  <a:lumMod val="50000"/>
                </a:schemeClr>
              </a:outerShdw>
            </a:effectLst>
          </c:spPr>
          <c:invertIfNegative val="0"/>
          <c:cat>
            <c:strRef>
              <c:f>Arkusz1!$A$2:$A$6</c:f>
              <c:strCache>
                <c:ptCount val="5"/>
                <c:pt idx="0">
                  <c:v>Inne</c:v>
                </c:pt>
                <c:pt idx="1">
                  <c:v>WNP</c:v>
                </c:pt>
                <c:pt idx="2">
                  <c:v>Kr. rozwijające się </c:v>
                </c:pt>
                <c:pt idx="3">
                  <c:v>UE-13</c:v>
                </c:pt>
                <c:pt idx="4">
                  <c:v>UE-15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2.2999999999999998</c:v>
                </c:pt>
                <c:pt idx="1">
                  <c:v>2.2000000000000002</c:v>
                </c:pt>
                <c:pt idx="2">
                  <c:v>22.1</c:v>
                </c:pt>
                <c:pt idx="3">
                  <c:v>25.4</c:v>
                </c:pt>
                <c:pt idx="4">
                  <c:v>48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I-VI 2016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>
              <a:outerShdw blurRad="50800" dist="50800" dir="5400000" algn="ctr" rotWithShape="0">
                <a:schemeClr val="bg1">
                  <a:lumMod val="50000"/>
                </a:schemeClr>
              </a:outerShdw>
            </a:effectLst>
          </c:spPr>
          <c:invertIfNegative val="0"/>
          <c:cat>
            <c:strRef>
              <c:f>Arkusz1!$A$2:$A$6</c:f>
              <c:strCache>
                <c:ptCount val="5"/>
                <c:pt idx="0">
                  <c:v>Inne</c:v>
                </c:pt>
                <c:pt idx="1">
                  <c:v>WNP</c:v>
                </c:pt>
                <c:pt idx="2">
                  <c:v>Kr. rozwijające się </c:v>
                </c:pt>
                <c:pt idx="3">
                  <c:v>UE-13</c:v>
                </c:pt>
                <c:pt idx="4">
                  <c:v>UE-15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2.4</c:v>
                </c:pt>
                <c:pt idx="1">
                  <c:v>4.5</c:v>
                </c:pt>
                <c:pt idx="2">
                  <c:v>20.3</c:v>
                </c:pt>
                <c:pt idx="3">
                  <c:v>28.3</c:v>
                </c:pt>
                <c:pt idx="4">
                  <c:v>44.5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627136"/>
        <c:axId val="119628928"/>
      </c:barChart>
      <c:catAx>
        <c:axId val="119627136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119628928"/>
        <c:crosses val="autoZero"/>
        <c:auto val="1"/>
        <c:lblAlgn val="ctr"/>
        <c:lblOffset val="100"/>
        <c:noMultiLvlLbl val="0"/>
      </c:catAx>
      <c:valAx>
        <c:axId val="119628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l-PL" dirty="0" smtClean="0"/>
                  <a:t>%</a:t>
                </a:r>
                <a:endParaRPr lang="pl-PL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5875">
            <a:solidFill>
              <a:schemeClr val="tx1"/>
            </a:solidFill>
          </a:ln>
        </c:spPr>
        <c:crossAx val="1196271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4632050710642306E-2"/>
          <c:y val="0.91379162163553085"/>
          <c:w val="0.94331451493091667"/>
          <c:h val="6.66005352272142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300" b="1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2442657384205135E-2"/>
          <c:y val="2.1961381270060497E-2"/>
          <c:w val="0.93802782641517346"/>
          <c:h val="0.83342169609463046"/>
        </c:manualLayout>
      </c:layout>
      <c:lineChart>
        <c:grouping val="standard"/>
        <c:varyColors val="0"/>
        <c:ser>
          <c:idx val="0"/>
          <c:order val="0"/>
          <c:tx>
            <c:v>Polska</c:v>
          </c:tx>
          <c:marker>
            <c:symbol val="none"/>
          </c:marker>
          <c:cat>
            <c:numRef>
              <c:f>Arkusz1!$B$3:$U$3</c:f>
              <c:numCache>
                <c:formatCode>General</c:formatCode>
                <c:ptCount val="2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</c:numCache>
            </c:numRef>
          </c:cat>
          <c:val>
            <c:numRef>
              <c:f>Arkusz1!$B$1:$U$1</c:f>
              <c:numCache>
                <c:formatCode>General</c:formatCode>
                <c:ptCount val="20"/>
                <c:pt idx="0">
                  <c:v>7.1</c:v>
                </c:pt>
                <c:pt idx="1">
                  <c:v>5</c:v>
                </c:pt>
                <c:pt idx="2">
                  <c:v>4.5</c:v>
                </c:pt>
                <c:pt idx="3">
                  <c:v>4.3</c:v>
                </c:pt>
                <c:pt idx="4">
                  <c:v>2</c:v>
                </c:pt>
                <c:pt idx="5">
                  <c:v>1.4</c:v>
                </c:pt>
                <c:pt idx="6">
                  <c:v>3.9</c:v>
                </c:pt>
                <c:pt idx="7">
                  <c:v>5.3</c:v>
                </c:pt>
                <c:pt idx="8">
                  <c:v>3.6</c:v>
                </c:pt>
                <c:pt idx="9">
                  <c:v>6.2</c:v>
                </c:pt>
                <c:pt idx="10">
                  <c:v>6.8</c:v>
                </c:pt>
                <c:pt idx="11">
                  <c:v>1.6</c:v>
                </c:pt>
                <c:pt idx="12">
                  <c:v>3.9</c:v>
                </c:pt>
                <c:pt idx="13">
                  <c:v>4.5</c:v>
                </c:pt>
                <c:pt idx="14">
                  <c:v>2</c:v>
                </c:pt>
                <c:pt idx="15">
                  <c:v>3.3</c:v>
                </c:pt>
                <c:pt idx="16">
                  <c:v>4.0999999999999996</c:v>
                </c:pt>
                <c:pt idx="17">
                  <c:v>3.3</c:v>
                </c:pt>
                <c:pt idx="18">
                  <c:v>4.0999999999999996</c:v>
                </c:pt>
                <c:pt idx="19">
                  <c:v>2.1</c:v>
                </c:pt>
              </c:numCache>
            </c:numRef>
          </c:val>
          <c:smooth val="0"/>
        </c:ser>
        <c:ser>
          <c:idx val="1"/>
          <c:order val="1"/>
          <c:tx>
            <c:v>UE</c:v>
          </c:tx>
          <c:marker>
            <c:symbol val="none"/>
          </c:marker>
          <c:cat>
            <c:numRef>
              <c:f>Arkusz1!$B$3:$U$3</c:f>
              <c:numCache>
                <c:formatCode>General</c:formatCode>
                <c:ptCount val="20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</c:numCache>
            </c:numRef>
          </c:cat>
          <c:val>
            <c:numRef>
              <c:f>Arkusz1!$B$2:$U$2</c:f>
              <c:numCache>
                <c:formatCode>General</c:formatCode>
                <c:ptCount val="20"/>
                <c:pt idx="0">
                  <c:v>2.9</c:v>
                </c:pt>
                <c:pt idx="1">
                  <c:v>2.9</c:v>
                </c:pt>
                <c:pt idx="2">
                  <c:v>2.9</c:v>
                </c:pt>
                <c:pt idx="3">
                  <c:v>3.9</c:v>
                </c:pt>
                <c:pt idx="4">
                  <c:v>1.2</c:v>
                </c:pt>
                <c:pt idx="5">
                  <c:v>1.3</c:v>
                </c:pt>
                <c:pt idx="6">
                  <c:v>1.5</c:v>
                </c:pt>
                <c:pt idx="7">
                  <c:v>1.5</c:v>
                </c:pt>
                <c:pt idx="8">
                  <c:v>2.2000000000000002</c:v>
                </c:pt>
                <c:pt idx="9">
                  <c:v>3.4</c:v>
                </c:pt>
                <c:pt idx="10">
                  <c:v>3.2</c:v>
                </c:pt>
                <c:pt idx="11">
                  <c:v>5.0999999999999996</c:v>
                </c:pt>
                <c:pt idx="12">
                  <c:v>2</c:v>
                </c:pt>
                <c:pt idx="13">
                  <c:v>1.6</c:v>
                </c:pt>
                <c:pt idx="14">
                  <c:v>-0.4</c:v>
                </c:pt>
                <c:pt idx="15">
                  <c:v>1.4</c:v>
                </c:pt>
                <c:pt idx="16">
                  <c:v>2</c:v>
                </c:pt>
                <c:pt idx="17">
                  <c:v>1.4</c:v>
                </c:pt>
                <c:pt idx="18">
                  <c:v>2</c:v>
                </c:pt>
                <c:pt idx="19">
                  <c:v>1.8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235008"/>
        <c:axId val="126236544"/>
      </c:lineChart>
      <c:catAx>
        <c:axId val="12623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26236544"/>
        <c:crosses val="autoZero"/>
        <c:auto val="1"/>
        <c:lblAlgn val="ctr"/>
        <c:lblOffset val="100"/>
        <c:noMultiLvlLbl val="0"/>
      </c:catAx>
      <c:valAx>
        <c:axId val="126236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23500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/>
          </a:pPr>
          <a:endParaRPr lang="pl-PL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47741-E65B-4AAE-AAB9-7720EE542072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5104F-1A68-4D2C-9CC8-D7FAD892A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267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9A7A22-7E84-40D7-96D8-B9BDFBD08672}" type="slidenum">
              <a:rPr lang="pl-PL" altLang="pl-PL">
                <a:solidFill>
                  <a:prstClr val="black"/>
                </a:solidFill>
              </a:rPr>
              <a:pPr eaLnBrk="1" hangingPunct="1"/>
              <a:t>1</a:t>
            </a:fld>
            <a:endParaRPr lang="pl-PL" altLang="pl-PL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l-PL" altLang="pl-PL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5104F-1A68-4D2C-9CC8-D7FAD892AADD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253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5104F-1A68-4D2C-9CC8-D7FAD892AADD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941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F0F488-B6A8-4F3F-9843-94891234E240}" type="slidenum">
              <a:rPr lang="pl-PL" altLang="pl-PL" smtClean="0"/>
              <a:pPr eaLnBrk="1" hangingPunct="1">
                <a:spcBef>
                  <a:spcPct val="0"/>
                </a:spcBef>
              </a:pPr>
              <a:t>56</a:t>
            </a:fld>
            <a:endParaRPr lang="pl-PL" altLang="pl-PL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b="1" dirty="0" smtClean="0">
                <a:latin typeface="Arial" charset="0"/>
              </a:rPr>
              <a:t>Suma opadu atmosferycznego rocznego (na podstawie danych IPCC)</a:t>
            </a:r>
          </a:p>
          <a:p>
            <a:pPr eaLnBrk="1" hangingPunct="1"/>
            <a:endParaRPr lang="pl-PL" altLang="pl-PL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78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581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283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90908-F99C-4FF2-81E7-AB368EFC0E77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19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CE4E1-D1B7-424E-A6FF-B7F153E7875D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758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3F40F-5D0E-4792-9213-F777FD5E478B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39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17732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9313" y="17732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432FB-18DE-4C6C-BCD2-1A7ED01AC5E4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17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FCDDF-924E-43AC-B75E-CC6AE49136A9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2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C8AEB-DAD7-4AF9-A4E2-EAB5772D309F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40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A415A-1D8A-472A-8184-A4E0792BCD4E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36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487B7-FF30-4F77-B276-4D9692D0E585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40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9640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DCC08-F827-463B-8AF5-D7DCB686F944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33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09B2C-B00C-4010-AF63-5E595DB29956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22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60388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60388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7B811-A95B-429D-94E9-C877BCA962BE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43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112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16387E-37B9-4460-9784-8115E3DF8A4E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96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ytuł, wykres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112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wykresu 2"/>
          <p:cNvSpPr>
            <a:spLocks noGrp="1"/>
          </p:cNvSpPr>
          <p:nvPr>
            <p:ph type="chart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65DA3E7-53B2-4A3C-967B-96A209E8F041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2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ytuł, tekst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wykresu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B3284-8A68-4FFC-AD01-EEC2B6CC5C03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82576"/>
      </p:ext>
    </p:extLst>
  </p:cSld>
  <p:clrMapOvr>
    <a:masterClrMapping/>
  </p:clrMapOvr>
  <p:transition spd="med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2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116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120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339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137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2453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24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658C4-CC42-4D41-AA03-77CF33321E0A}" type="datetimeFigureOut">
              <a:rPr lang="pl-PL" smtClean="0"/>
              <a:t>2017-01-03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E9BAA-3682-4E02-9AEB-67B4F80CE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624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7732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smtClean="0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DDB7D1-190D-41C4-9C81-C12BD758C643}" type="slidenum">
              <a:rPr 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  <p:pic>
        <p:nvPicPr>
          <p:cNvPr id="2055" name="Picture 8" descr="gradient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azetapraca.pl/szukaj/m-holandia" TargetMode="External"/><Relationship Id="rId2" Type="http://schemas.openxmlformats.org/officeDocument/2006/relationships/hyperlink" Target="http://gazetapraca.pl/szukaj/m-norwegia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file:///D:\PIOTREK\IUNG\SIW\powerpoint\logo1.png" TargetMode="External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andkowal@sgh.waw.p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628775"/>
            <a:ext cx="8424862" cy="4536529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</a:pPr>
            <a:r>
              <a:rPr lang="pl-PL" altLang="pl-PL" sz="1800" dirty="0" smtClean="0"/>
              <a:t/>
            </a:r>
            <a:br>
              <a:rPr lang="pl-PL" altLang="pl-PL" sz="1800" dirty="0" smtClean="0"/>
            </a:br>
            <a:r>
              <a:rPr lang="pl-PL" altLang="pl-PL" sz="1800" dirty="0" smtClean="0"/>
              <a:t/>
            </a:r>
            <a:br>
              <a:rPr lang="pl-PL" altLang="pl-PL" sz="1800" dirty="0" smtClean="0"/>
            </a:br>
            <a:r>
              <a:rPr lang="pl-PL" altLang="pl-PL" sz="1800" dirty="0"/>
              <a:t/>
            </a:r>
            <a:br>
              <a:rPr lang="pl-PL" altLang="pl-PL" sz="1800" dirty="0"/>
            </a:br>
            <a:r>
              <a:rPr lang="pl-PL" altLang="pl-PL" sz="1800" dirty="0" smtClean="0"/>
              <a:t/>
            </a:r>
            <a:br>
              <a:rPr lang="pl-PL" altLang="pl-PL" sz="1800" dirty="0" smtClean="0"/>
            </a:br>
            <a:r>
              <a:rPr lang="pl-PL" altLang="pl-PL" sz="1800" dirty="0"/>
              <a:t/>
            </a:r>
            <a:br>
              <a:rPr lang="pl-PL" altLang="pl-PL" sz="1800" dirty="0"/>
            </a:br>
            <a:r>
              <a:rPr lang="pl-PL" altLang="pl-PL" sz="1800" dirty="0" smtClean="0"/>
              <a:t/>
            </a:r>
            <a:br>
              <a:rPr lang="pl-PL" altLang="pl-PL" sz="1800" dirty="0" smtClean="0"/>
            </a:br>
            <a:r>
              <a:rPr lang="pl-PL" altLang="pl-PL" sz="1800" dirty="0" smtClean="0"/>
              <a:t/>
            </a:r>
            <a:br>
              <a:rPr lang="pl-PL" altLang="pl-PL" sz="1800" dirty="0" smtClean="0"/>
            </a:br>
            <a:r>
              <a:rPr lang="pl-PL" altLang="pl-PL" sz="1800" dirty="0"/>
              <a:t/>
            </a:r>
            <a:br>
              <a:rPr lang="pl-PL" altLang="pl-PL" sz="1800" dirty="0"/>
            </a:br>
            <a:r>
              <a:rPr lang="pl-PL" altLang="pl-PL" sz="1800" dirty="0" smtClean="0"/>
              <a:t/>
            </a:r>
            <a:br>
              <a:rPr lang="pl-PL" altLang="pl-PL" sz="1800" dirty="0" smtClean="0"/>
            </a:br>
            <a:r>
              <a:rPr lang="pl-PL" altLang="pl-PL" sz="2400" dirty="0" smtClean="0"/>
              <a:t>	</a:t>
            </a:r>
            <a:endParaRPr lang="pl-PL" altLang="pl-PL" sz="2400" b="1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6237312"/>
            <a:ext cx="8604250" cy="504056"/>
          </a:xfrm>
        </p:spPr>
        <p:txBody>
          <a:bodyPr>
            <a:normAutofit/>
          </a:bodyPr>
          <a:lstStyle/>
          <a:p>
            <a:pPr marL="609600" indent="-609600" eaLnBrk="1" hangingPunct="1"/>
            <a:r>
              <a:rPr lang="pl-PL" altLang="pl-PL" sz="2000" dirty="0" smtClean="0"/>
              <a:t>Ciechocinek </a:t>
            </a:r>
            <a:r>
              <a:rPr lang="pl-PL" altLang="pl-PL" sz="2000" dirty="0" err="1" smtClean="0"/>
              <a:t>Euromlecz</a:t>
            </a:r>
            <a:r>
              <a:rPr lang="pl-PL" altLang="pl-PL" sz="2000" dirty="0" smtClean="0"/>
              <a:t> 04 styczeń2017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186880" y="-385771"/>
            <a:ext cx="7957120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3238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238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238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238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238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38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38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38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238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endParaRPr lang="pl-PL" altLang="pl-PL" sz="33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endParaRPr lang="pl-PL" altLang="pl-PL" sz="33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endParaRPr lang="pl-PL" altLang="pl-PL" sz="33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endParaRPr lang="pl-PL" altLang="pl-PL" sz="33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pl-PL" altLang="pl-PL" sz="4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pl-PL" altLang="pl-PL" sz="6000" b="1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pl-PL" altLang="pl-PL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Szanse </a:t>
            </a:r>
            <a:r>
              <a:rPr lang="pl-PL" altLang="pl-PL" sz="6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i </a:t>
            </a:r>
            <a:r>
              <a:rPr lang="pl-PL" altLang="pl-PL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zagrożenia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pl-PL" altLang="pl-PL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		  dla mleczarstwa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endParaRPr lang="pl-PL" altLang="pl-PL" sz="6000" b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r>
              <a:rPr lang="pl-PL" sz="2000" dirty="0" smtClean="0"/>
              <a:t>Andrzej </a:t>
            </a:r>
            <a:r>
              <a:rPr lang="pl-PL" sz="2000" dirty="0"/>
              <a:t>Kowalski</a:t>
            </a:r>
          </a:p>
          <a:p>
            <a:r>
              <a:rPr lang="pl-PL" sz="2000" dirty="0" err="1" smtClean="0"/>
              <a:t>IERiGŻ</a:t>
            </a:r>
            <a:r>
              <a:rPr lang="pl-PL" sz="2000" dirty="0" smtClean="0"/>
              <a:t> </a:t>
            </a:r>
            <a:r>
              <a:rPr lang="pl-PL" sz="2000" dirty="0"/>
              <a:t>– PIB</a:t>
            </a:r>
          </a:p>
          <a:p>
            <a:r>
              <a:rPr lang="pl-PL" sz="2000" dirty="0"/>
              <a:t>Szkoła Główna </a:t>
            </a:r>
            <a:r>
              <a:rPr lang="pl-PL" sz="2000" dirty="0" smtClean="0"/>
              <a:t>Handlowa</a:t>
            </a:r>
          </a:p>
        </p:txBody>
      </p:sp>
      <p:graphicFrame>
        <p:nvGraphicFramePr>
          <p:cNvPr id="410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190536"/>
              </p:ext>
            </p:extLst>
          </p:nvPr>
        </p:nvGraphicFramePr>
        <p:xfrm>
          <a:off x="1476375" y="260350"/>
          <a:ext cx="7272089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Fotografia Photo Editor" r:id="rId4" imgW="28619048" imgH="5792008" progId="MSPhotoEd.3">
                  <p:embed/>
                </p:oleObj>
              </mc:Choice>
              <mc:Fallback>
                <p:oleObj name="Fotografia Photo Editor" r:id="rId4" imgW="28619048" imgH="579200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60350"/>
                        <a:ext cx="7272089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108520" y="0"/>
            <a:ext cx="1295400" cy="6858000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B2B45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Dynamika światowych i krajowych cen 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kontekście cykliczności 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500710"/>
              </p:ext>
            </p:extLst>
          </p:nvPr>
        </p:nvGraphicFramePr>
        <p:xfrm>
          <a:off x="457200" y="1981200"/>
          <a:ext cx="8229600" cy="4472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23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476672"/>
          </a:xfrm>
        </p:spPr>
        <p:txBody>
          <a:bodyPr/>
          <a:lstStyle/>
          <a:p>
            <a:pPr algn="ctr"/>
            <a:r>
              <a:rPr lang="pl-PL" altLang="pl-PL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Cykl koniunkturalny w krajowym sektorze mleczarskim</a:t>
            </a:r>
            <a:endParaRPr lang="pl-PL" altLang="pl-PL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548680"/>
            <a:ext cx="8964488" cy="6309320"/>
          </a:xfrm>
        </p:spPr>
        <p:txBody>
          <a:bodyPr/>
          <a:lstStyle/>
          <a:p>
            <a:pPr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Długość cyklu koniunkturalnego w mleczarstwie wynosi średnio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ok. 3 lat i występowała wyraźna prawidłowość</a:t>
            </a:r>
            <a:r>
              <a:rPr lang="pl-PL" altLang="pl-PL" sz="2000" dirty="0" smtClean="0"/>
              <a:t>:</a:t>
            </a:r>
          </a:p>
          <a:p>
            <a:pPr lvl="1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2004-2006 : 2 lata wzrostu i rok spadku (stabilizacji),</a:t>
            </a:r>
          </a:p>
          <a:p>
            <a:pPr lvl="1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2007-2009 : rok wzrostu i 2 </a:t>
            </a:r>
            <a:r>
              <a:rPr lang="pl-PL" altLang="pl-PL" sz="2000" dirty="0"/>
              <a:t>lata </a:t>
            </a:r>
            <a:r>
              <a:rPr lang="pl-PL" altLang="pl-PL" sz="2000" dirty="0" smtClean="0"/>
              <a:t>spadku,</a:t>
            </a:r>
          </a:p>
          <a:p>
            <a:pPr lvl="1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/>
              <a:t>2010-2012 : 2 lata wzrostu i rok spadku (stabilizacji),</a:t>
            </a:r>
          </a:p>
          <a:p>
            <a:pPr lvl="1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2013-2015 : rok wzrostu i 2 lata spadku,</a:t>
            </a:r>
          </a:p>
          <a:p>
            <a:pPr lvl="1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2016 : rok wzrostu - poprawa koniunktury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Na krajowym rynku w okresach 5-letnich występowała bardzo duża zmienność cen skupu w ujęciu realnym,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W latach 2006-2015 zwiększyła się amplituda wzrostu w cyklu koniunkturalnym – warunki gospodarowania charakteryzuję się większą zmiennością – wzrasta ryzyko i niepewność,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Ryzyko i niepewność w grze rynkowej stwarzają:</a:t>
            </a:r>
          </a:p>
          <a:p>
            <a:pPr lvl="1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zagrożenie dla sytuacji ekonomicznej uczestników rynków,</a:t>
            </a:r>
          </a:p>
          <a:p>
            <a:pPr lvl="1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szansę – dochodotwórcza funkcja rynku – możliwość pomnażania zysków przez najbardziej efektywne i przewidujące podmioty gospodarcze,</a:t>
            </a:r>
          </a:p>
          <a:p>
            <a:pPr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sz="2000" dirty="0" smtClean="0"/>
              <a:t> Polityka gospodarcza (regulacje rynkowe) – w pewnym zakresie może łagodzić negatywne skutki zmian koniunktury, </a:t>
            </a:r>
          </a:p>
        </p:txBody>
      </p:sp>
    </p:spTree>
    <p:extLst>
      <p:ext uri="{BB962C8B-B14F-4D97-AF65-F5344CB8AC3E}">
        <p14:creationId xmlns:p14="http://schemas.microsoft.com/office/powerpoint/2010/main" val="246556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Długość cyklu koniunkturalnego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mleczarstwie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Symbol zastępczy tabeli 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51341422"/>
              </p:ext>
            </p:extLst>
          </p:nvPr>
        </p:nvGraphicFramePr>
        <p:xfrm>
          <a:off x="539552" y="1043707"/>
          <a:ext cx="8229600" cy="5328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464"/>
                <a:gridCol w="1784784"/>
                <a:gridCol w="1784784"/>
                <a:gridCol w="1784784"/>
                <a:gridCol w="1784784"/>
              </a:tblGrid>
              <a:tr h="379297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Lata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FAO</a:t>
                      </a:r>
                      <a:r>
                        <a:rPr lang="pl-PL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pl-PL" sz="1400" b="1" baseline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Price</a:t>
                      </a:r>
                      <a:r>
                        <a:rPr lang="pl-PL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Index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Ceny krajowe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Długość</a:t>
                      </a:r>
                      <a:r>
                        <a:rPr lang="pl-PL" sz="1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cyklu koniunkturalnego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379297"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skupu mleka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zbytu produktów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2004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lata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/>
                    </a:solidFill>
                  </a:tcPr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2005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2006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rok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2007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rok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/>
                    </a:solidFill>
                  </a:tcPr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2008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lata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2009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2010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lata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/>
                    </a:solidFill>
                  </a:tcPr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2011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2012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rok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  <a:tr h="39772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2013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rok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/>
                    </a:solidFill>
                  </a:tcPr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2014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lata</a:t>
                      </a:r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  <a:tr h="379297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2015</a:t>
                      </a:r>
                      <a:endParaRPr lang="pl-PL" sz="14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cxnSp>
        <p:nvCxnSpPr>
          <p:cNvPr id="10" name="Łącznik prosty ze strzałką 9"/>
          <p:cNvCxnSpPr/>
          <p:nvPr/>
        </p:nvCxnSpPr>
        <p:spPr>
          <a:xfrm flipV="1">
            <a:off x="2412000" y="2664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V="1">
            <a:off x="4320000" y="2664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V="1">
            <a:off x="6120000" y="2664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2412872" y="2988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4320000" y="2988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V="1">
            <a:off x="6120000" y="2988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V="1">
            <a:off x="2412872" y="3564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V="1">
            <a:off x="4320000" y="3564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 flipV="1">
            <a:off x="6120000" y="3564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V="1">
            <a:off x="2412000" y="3888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V="1">
            <a:off x="2412000" y="450912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V="1">
            <a:off x="2412000" y="4824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 flipV="1">
            <a:off x="4320000" y="4500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 flipV="1">
            <a:off x="4320000" y="4824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V="1">
            <a:off x="6120000" y="4500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 flipV="1">
            <a:off x="6120000" y="479712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flipV="1">
            <a:off x="2412872" y="5436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flipV="1">
            <a:off x="4320000" y="5436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 flipV="1">
            <a:off x="6120000" y="5436000"/>
            <a:ext cx="0" cy="288000"/>
          </a:xfrm>
          <a:prstGeom prst="straightConnector1">
            <a:avLst/>
          </a:prstGeom>
          <a:ln w="38100">
            <a:solidFill>
              <a:srgbClr val="66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/>
          <p:nvPr/>
        </p:nvCxnSpPr>
        <p:spPr>
          <a:xfrm>
            <a:off x="2412000" y="3282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/>
          <p:cNvCxnSpPr/>
          <p:nvPr/>
        </p:nvCxnSpPr>
        <p:spPr>
          <a:xfrm>
            <a:off x="2412000" y="5148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>
            <a:off x="4320000" y="5148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>
            <a:off x="6120000" y="422112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4320000" y="4212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>
            <a:off x="2412000" y="4212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/>
          <p:cNvCxnSpPr/>
          <p:nvPr/>
        </p:nvCxnSpPr>
        <p:spPr>
          <a:xfrm>
            <a:off x="6120000" y="6048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/>
          <p:cNvCxnSpPr/>
          <p:nvPr/>
        </p:nvCxnSpPr>
        <p:spPr>
          <a:xfrm>
            <a:off x="4320000" y="6048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/>
          <p:cNvCxnSpPr/>
          <p:nvPr/>
        </p:nvCxnSpPr>
        <p:spPr>
          <a:xfrm>
            <a:off x="4320000" y="5760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/>
          <p:cNvCxnSpPr/>
          <p:nvPr/>
        </p:nvCxnSpPr>
        <p:spPr>
          <a:xfrm>
            <a:off x="2412000" y="6048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/>
          <p:cNvCxnSpPr/>
          <p:nvPr/>
        </p:nvCxnSpPr>
        <p:spPr>
          <a:xfrm>
            <a:off x="2412000" y="5760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/>
          <p:cNvCxnSpPr/>
          <p:nvPr/>
        </p:nvCxnSpPr>
        <p:spPr>
          <a:xfrm rot="16200000">
            <a:off x="4351491" y="3283642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/>
          <p:cNvCxnSpPr/>
          <p:nvPr/>
        </p:nvCxnSpPr>
        <p:spPr>
          <a:xfrm>
            <a:off x="6120000" y="5128386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/>
          <p:cNvCxnSpPr/>
          <p:nvPr/>
        </p:nvCxnSpPr>
        <p:spPr>
          <a:xfrm rot="16200000">
            <a:off x="6139390" y="3282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>
          <a:xfrm rot="16200000">
            <a:off x="6147790" y="5733224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/>
          <p:cNvCxnSpPr/>
          <p:nvPr/>
        </p:nvCxnSpPr>
        <p:spPr>
          <a:xfrm>
            <a:off x="4320000" y="3888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/>
          <p:cNvCxnSpPr/>
          <p:nvPr/>
        </p:nvCxnSpPr>
        <p:spPr>
          <a:xfrm>
            <a:off x="6120000" y="3888000"/>
            <a:ext cx="0" cy="288000"/>
          </a:xfrm>
          <a:prstGeom prst="straightConnector1">
            <a:avLst/>
          </a:prstGeom>
          <a:ln w="38100">
            <a:solidFill>
              <a:srgbClr val="FF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9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576064"/>
          </a:xfrm>
        </p:spPr>
        <p:txBody>
          <a:bodyPr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aza surowcowa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ymbol zastępczy tabeli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32376030"/>
              </p:ext>
            </p:extLst>
          </p:nvPr>
        </p:nvGraphicFramePr>
        <p:xfrm>
          <a:off x="457200" y="980730"/>
          <a:ext cx="8229600" cy="4768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1442746"/>
                <a:gridCol w="1442746"/>
                <a:gridCol w="1442746"/>
                <a:gridCol w="1442746"/>
              </a:tblGrid>
              <a:tr h="469366"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Wyszczególnienie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Jdn</a:t>
                      </a:r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2016 prognoza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anchor="ctr"/>
                </a:tc>
              </a:tr>
              <a:tr h="469366"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 = 100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637903"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Liczba dostawców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tys. 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137,5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130,8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95,1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37903"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Pogłowie krów mlecznych – grudzień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tys. szt.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2303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2220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96,4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37903"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Wydajność mleczna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tys. kg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5735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6054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105,6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37903"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Produkcja mleka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mln ton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13,11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13,15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100,8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37903"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Skup mleka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mln ton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10,6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10,8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102,3</a:t>
                      </a:r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37903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Ceny skupu 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zł/kg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1,13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1,11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98,2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67543" y="6105095"/>
            <a:ext cx="82809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>
                <a:solidFill>
                  <a:srgbClr val="000000"/>
                </a:solidFill>
              </a:rPr>
              <a:t>W lipcu 2015 r. średnia cena skupu wyniosła </a:t>
            </a:r>
            <a:r>
              <a:rPr lang="pl-PL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1,09 zł/kg </a:t>
            </a:r>
            <a:r>
              <a:rPr lang="pl-PL" sz="1500" dirty="0">
                <a:solidFill>
                  <a:srgbClr val="000000"/>
                </a:solidFill>
              </a:rPr>
              <a:t>i była o </a:t>
            </a:r>
            <a:r>
              <a:rPr lang="pl-PL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19%</a:t>
            </a:r>
            <a:r>
              <a:rPr lang="pl-PL" sz="1500" dirty="0">
                <a:solidFill>
                  <a:srgbClr val="000000"/>
                </a:solidFill>
              </a:rPr>
              <a:t> niższa niż przed rokiem</a:t>
            </a:r>
          </a:p>
        </p:txBody>
      </p:sp>
    </p:spTree>
    <p:extLst>
      <p:ext uri="{BB962C8B-B14F-4D97-AF65-F5344CB8AC3E}">
        <p14:creationId xmlns:p14="http://schemas.microsoft.com/office/powerpoint/2010/main" val="32820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przemył mleczarski - produkcja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ymbol zastępczy tabeli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289447958"/>
              </p:ext>
            </p:extLst>
          </p:nvPr>
        </p:nvGraphicFramePr>
        <p:xfrm>
          <a:off x="457200" y="908721"/>
          <a:ext cx="8229600" cy="5515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1442746"/>
                <a:gridCol w="1442746"/>
                <a:gridCol w="1362980"/>
                <a:gridCol w="1522512"/>
              </a:tblGrid>
              <a:tr h="460353"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Wyszczególnienie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Jdn</a:t>
                      </a:r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2016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anchor="ctr"/>
                </a:tc>
              </a:tr>
              <a:tr h="794581"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 = 100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794581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Mleko płynne spożywcze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tys. t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1646,1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1700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103,2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94581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Mleko i śmietana w</a:t>
                      </a:r>
                      <a:r>
                        <a:rPr lang="pl-PL" sz="1800" baseline="0" dirty="0" smtClean="0"/>
                        <a:t> proszku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tys. t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207,7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221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106,4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25654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Serwatka w proszku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tys. t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271,5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278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102,4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94581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Masło i tłuszcze</a:t>
                      </a:r>
                      <a:r>
                        <a:rPr lang="pl-PL" sz="1800" baseline="0" dirty="0" smtClean="0"/>
                        <a:t> mleczne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tys. t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191,4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217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113,4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25654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Sery i twarogi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tys. t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755,7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773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102,3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25654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Jogurty 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tys. t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428,6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433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101,0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3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Przemył mleczarski – ceny zbytu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ymbol zastępczy tabeli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870245659"/>
              </p:ext>
            </p:extLst>
          </p:nvPr>
        </p:nvGraphicFramePr>
        <p:xfrm>
          <a:off x="467544" y="1196751"/>
          <a:ext cx="8229600" cy="4552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1442746"/>
                <a:gridCol w="1442746"/>
                <a:gridCol w="1442746"/>
                <a:gridCol w="1442746"/>
              </a:tblGrid>
              <a:tr h="501832"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Wyszczególnienie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Jdn</a:t>
                      </a:r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I-X 2015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I-X 2016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anchor="ctr"/>
                </a:tc>
              </a:tr>
              <a:tr h="501832"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I-X 2015 = 100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682029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Mleko</a:t>
                      </a:r>
                      <a:r>
                        <a:rPr lang="pl-PL" sz="1800" baseline="0" dirty="0" smtClean="0"/>
                        <a:t> spożywcze 3,5% tł.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zł/kg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1,91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1,87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97,9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82029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Mleko odtłuszczone w</a:t>
                      </a:r>
                      <a:r>
                        <a:rPr lang="pl-PL" sz="1800" baseline="0" dirty="0" smtClean="0"/>
                        <a:t> proszku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zł/kg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8,05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7,60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94,4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82029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Masło 82,5% tł.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zł/kg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15,13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15,43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102,0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82029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Ser twarogowy</a:t>
                      </a:r>
                      <a:r>
                        <a:rPr lang="pl-PL" sz="1800" baseline="0" dirty="0" smtClean="0"/>
                        <a:t> półtłusty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smtClean="0"/>
                        <a:t>zł/kg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/>
                        <a:t>9,25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9,25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97,3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82029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Ser Gouda 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zł/kg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12,02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11,94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/>
                        <a:t>99,3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5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przemył mleczarski – wyniki finansowe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ymbol zastępczy tabeli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24086208"/>
              </p:ext>
            </p:extLst>
          </p:nvPr>
        </p:nvGraphicFramePr>
        <p:xfrm>
          <a:off x="395536" y="1772816"/>
          <a:ext cx="8229600" cy="4703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1442746"/>
                <a:gridCol w="1442746"/>
                <a:gridCol w="1442746"/>
                <a:gridCol w="1442746"/>
              </a:tblGrid>
              <a:tr h="432373"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Wyszczególnienie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Jdn</a:t>
                      </a:r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I-IX 2016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anchor="ctr"/>
                </a:tc>
              </a:tr>
              <a:tr h="432373"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I-IX 2014 = 100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587628"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latin typeface="+mn-lt"/>
                        </a:rPr>
                        <a:t>Liczba</a:t>
                      </a:r>
                      <a:r>
                        <a:rPr lang="pl-PL" sz="1800" baseline="0" dirty="0" smtClean="0">
                          <a:latin typeface="+mn-lt"/>
                        </a:rPr>
                        <a:t> podmiotów</a:t>
                      </a:r>
                      <a:endParaRPr lang="pl-PL" sz="18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latin typeface="+mn-lt"/>
                        </a:rPr>
                        <a:t>177</a:t>
                      </a:r>
                      <a:endParaRPr lang="pl-PL" sz="18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latin typeface="+mn-lt"/>
                        </a:rPr>
                        <a:t>126</a:t>
                      </a:r>
                      <a:endParaRPr lang="pl-PL" sz="18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96,9</a:t>
                      </a:r>
                      <a:endParaRPr lang="pl-PL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87628"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latin typeface="+mn-lt"/>
                        </a:rPr>
                        <a:t>Zatrudnienie</a:t>
                      </a:r>
                      <a:endParaRPr lang="pl-PL" sz="18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+mn-lt"/>
                        </a:rPr>
                        <a:t>tys. osób</a:t>
                      </a:r>
                      <a:endParaRPr lang="pl-PL" sz="18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latin typeface="+mn-lt"/>
                        </a:rPr>
                        <a:t>32,2</a:t>
                      </a:r>
                      <a:endParaRPr lang="pl-PL" sz="18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 smtClean="0">
                          <a:latin typeface="+mn-lt"/>
                        </a:rPr>
                        <a:t>30,9</a:t>
                      </a:r>
                      <a:endParaRPr lang="pl-PL" sz="1800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99,7</a:t>
                      </a:r>
                      <a:endParaRPr lang="pl-PL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87628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Przychody ze sprzedaży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mld zł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26,9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19,3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8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98,0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857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87628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Zysk netto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mln zł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357,0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382,0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8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110,0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857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87628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Udział firm</a:t>
                      </a:r>
                      <a:r>
                        <a:rPr lang="pl-PL" sz="18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rentownych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%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70,6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77,7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8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133,0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857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87628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Nakłady inwestycyjne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mln zł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830,5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559,0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8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94,1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857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0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88032"/>
          </a:xfrm>
        </p:spPr>
        <p:txBody>
          <a:bodyPr/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konsumpcja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artykułów mleczarskich</a:t>
            </a:r>
            <a:endParaRPr lang="pl-PL" sz="2400" dirty="0"/>
          </a:p>
        </p:txBody>
      </p:sp>
      <p:graphicFrame>
        <p:nvGraphicFramePr>
          <p:cNvPr id="5" name="Symbol zastępczy wykresu 4"/>
          <p:cNvGraphicFramePr>
            <a:graphicFrameLocks noGrp="1"/>
          </p:cNvGraphicFramePr>
          <p:nvPr>
            <p:ph type="chart" sz="half" idx="1"/>
            <p:extLst>
              <p:ext uri="{D42A27DB-BD31-4B8C-83A1-F6EECF244321}">
                <p14:modId xmlns:p14="http://schemas.microsoft.com/office/powerpoint/2010/main" val="3019103702"/>
              </p:ext>
            </p:extLst>
          </p:nvPr>
        </p:nvGraphicFramePr>
        <p:xfrm>
          <a:off x="179512" y="836712"/>
          <a:ext cx="4104456" cy="5408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499992" y="476672"/>
            <a:ext cx="4464496" cy="6264696"/>
          </a:xfrm>
        </p:spPr>
        <p:txBody>
          <a:bodyPr/>
          <a:lstStyle/>
          <a:p>
            <a:pPr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Stabilizacja popytu na rynku krajowym,</a:t>
            </a:r>
          </a:p>
          <a:p>
            <a:pPr marL="454025" lvl="1"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mleko i przetwory (bez masła) – w latach 2006-2016 wzrostowa tendencja, w 2015 r. stabilizacja spożycia na poziomie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ok. 219 kg </a:t>
            </a:r>
            <a:r>
              <a:rPr lang="pl-PL" alt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capita</a:t>
            </a:r>
            <a:r>
              <a:rPr lang="pl-PL" altLang="pl-PL" dirty="0" smtClean="0"/>
              <a:t>, </a:t>
            </a:r>
          </a:p>
          <a:p>
            <a:pPr marL="454025" lvl="1"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masło  - spożycie wykazuje wahania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4,1-4,7 kg </a:t>
            </a:r>
            <a:r>
              <a:rPr lang="pl-PL" alt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capita</a:t>
            </a:r>
            <a:r>
              <a:rPr lang="pl-PL" altLang="pl-PL" dirty="0" smtClean="0"/>
              <a:t>, </a:t>
            </a:r>
            <a:endParaRPr lang="pl-PL" altLang="pl-PL" dirty="0"/>
          </a:p>
          <a:p>
            <a:pPr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Wzrostowi spożycia sprzyjały niskie ceny w 2015 r. i pierwszej połowie 2016 r. </a:t>
            </a:r>
          </a:p>
          <a:p>
            <a:pPr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Przyczyny stabilizacji:</a:t>
            </a:r>
          </a:p>
          <a:p>
            <a:pPr lvl="1"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malejące samozaopatrzenie – spadek liczby gospodarstw utrzymujących krowy,</a:t>
            </a:r>
          </a:p>
          <a:p>
            <a:pPr lvl="1"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popyt zbliża się do stanu nasycenia – możliwości wzrostu są ograniczone,</a:t>
            </a:r>
          </a:p>
          <a:p>
            <a:pPr lvl="1"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zmiany modelu konsumpcji – poszukiwanie nowych produktów, potrwa, smaków,</a:t>
            </a:r>
          </a:p>
          <a:p>
            <a:pPr lvl="1"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spadek cen na rynku mięsa i tłuszczów roślinnych:</a:t>
            </a:r>
          </a:p>
          <a:p>
            <a:pPr lvl="2"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mięsa surowego  o 3,6%,</a:t>
            </a:r>
          </a:p>
          <a:p>
            <a:pPr lvl="2"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wędlin o 1,1%</a:t>
            </a:r>
          </a:p>
          <a:p>
            <a:pPr lvl="2" algn="just">
              <a:lnSpc>
                <a:spcPct val="80000"/>
              </a:lnSpc>
              <a:spcBef>
                <a:spcPts val="200"/>
              </a:spcBef>
              <a:spcAft>
                <a:spcPts val="600"/>
              </a:spcAft>
              <a:buClr>
                <a:srgbClr val="006600"/>
              </a:buClr>
              <a:buSzPct val="220000"/>
              <a:buBlip>
                <a:blip r:embed="rId3"/>
              </a:buBlip>
            </a:pPr>
            <a:r>
              <a:rPr lang="pl-PL" altLang="pl-PL" dirty="0" smtClean="0"/>
              <a:t>tłuszczów roślinnych o 3,5%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9819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3560788"/>
              </p:ext>
            </p:extLst>
          </p:nvPr>
        </p:nvGraphicFramePr>
        <p:xfrm>
          <a:off x="395536" y="2276872"/>
          <a:ext cx="4038600" cy="439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432346"/>
          </a:xfrm>
        </p:spPr>
        <p:txBody>
          <a:bodyPr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handel zagraniczny – zmiany strukturalne</a:t>
            </a:r>
            <a:endParaRPr lang="pl-PL" sz="2800" dirty="0"/>
          </a:p>
        </p:txBody>
      </p:sp>
      <p:graphicFrame>
        <p:nvGraphicFramePr>
          <p:cNvPr id="6" name="Symbol zastępczy zawartości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12828755"/>
              </p:ext>
            </p:extLst>
          </p:nvPr>
        </p:nvGraphicFramePr>
        <p:xfrm>
          <a:off x="4860032" y="2420888"/>
          <a:ext cx="403860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1763688" y="126876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Struktura towarowa i geograficzna eksportu</a:t>
            </a:r>
          </a:p>
        </p:txBody>
      </p:sp>
    </p:spTree>
    <p:extLst>
      <p:ext uri="{BB962C8B-B14F-4D97-AF65-F5344CB8AC3E}">
        <p14:creationId xmlns:p14="http://schemas.microsoft.com/office/powerpoint/2010/main" val="7255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handel zagraniczny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ymbol zastępczy tabeli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79596139"/>
              </p:ext>
            </p:extLst>
          </p:nvPr>
        </p:nvGraphicFramePr>
        <p:xfrm>
          <a:off x="467544" y="1052738"/>
          <a:ext cx="8229600" cy="5748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1442746"/>
                <a:gridCol w="1442746"/>
                <a:gridCol w="1442746"/>
                <a:gridCol w="1442746"/>
              </a:tblGrid>
              <a:tr h="458109"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Wyszczególnienie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Jdn</a:t>
                      </a:r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 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I-VI 2016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anchor="ctr"/>
                </a:tc>
              </a:tr>
              <a:tr h="458109"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I-VI 2015 = 100</a:t>
                      </a:r>
                      <a:endParaRPr lang="pl-PL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</a:tr>
              <a:tr h="533662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Eksport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mln EUR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1650</a:t>
                      </a:r>
                      <a:endParaRPr lang="pl-PL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757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88,4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3662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Import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mln EUR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794</a:t>
                      </a:r>
                      <a:endParaRPr lang="pl-PL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402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106,1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3662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/>
                          </a:solidFill>
                        </a:rPr>
                        <a:t>Saldo</a:t>
                      </a:r>
                      <a:endParaRPr lang="pl-PL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</a:rPr>
                        <a:t>mln EUR</a:t>
                      </a:r>
                      <a:endParaRPr lang="pl-PL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856</a:t>
                      </a:r>
                      <a:endParaRPr lang="pl-PL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355</a:t>
                      </a:r>
                      <a:endParaRPr lang="pl-PL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chemeClr val="tx1"/>
                          </a:solidFill>
                        </a:rPr>
                        <a:t>74,3</a:t>
                      </a:r>
                      <a:endParaRPr lang="pl-PL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3662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Cena</a:t>
                      </a:r>
                      <a:r>
                        <a:rPr lang="pl-PL" sz="1800" baseline="0" dirty="0" smtClean="0"/>
                        <a:t> eksportowa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3662">
                <a:tc>
                  <a:txBody>
                    <a:bodyPr/>
                    <a:lstStyle/>
                    <a:p>
                      <a:pPr marL="252000"/>
                      <a:r>
                        <a:rPr lang="pl-PL" sz="1800" dirty="0" smtClean="0"/>
                        <a:t>Mleko w proszku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EUR/t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1970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1760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88,4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3662">
                <a:tc>
                  <a:txBody>
                    <a:bodyPr/>
                    <a:lstStyle/>
                    <a:p>
                      <a:pPr marL="252000"/>
                      <a:r>
                        <a:rPr lang="pl-PL" sz="1800" dirty="0" smtClean="0"/>
                        <a:t>Masło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EUR/t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2930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2760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88,7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3662">
                <a:tc>
                  <a:txBody>
                    <a:bodyPr/>
                    <a:lstStyle/>
                    <a:p>
                      <a:pPr marL="252000"/>
                      <a:r>
                        <a:rPr lang="pl-PL" sz="1800" dirty="0" smtClean="0"/>
                        <a:t>Sery i twarogi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EUR/t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2680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2640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/>
                        <a:t>93,8</a:t>
                      </a:r>
                      <a:endParaRPr lang="pl-PL" sz="1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400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Udział eksportu w przychodach ze sprzedaży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27,5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25,5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8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7676"/>
            <a:ext cx="8229600" cy="613012"/>
          </a:xfrm>
        </p:spPr>
        <p:txBody>
          <a:bodyPr/>
          <a:lstStyle/>
          <a:p>
            <a:pPr algn="ctr"/>
            <a:r>
              <a:rPr lang="pl-PL" altLang="pl-PL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Czynniki determinujące sytuację na krajowym rynku mleka </a:t>
            </a:r>
            <a:endParaRPr lang="pl-PL" altLang="pl-PL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620688"/>
            <a:ext cx="8820472" cy="6237312"/>
          </a:xfrm>
        </p:spPr>
        <p:txBody>
          <a:bodyPr/>
          <a:lstStyle/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Duża podaż mleka surowego na rynku krajowym:</a:t>
            </a:r>
          </a:p>
          <a:p>
            <a:pPr lvl="1"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Dynamika skupu mleka wg GUS : 2015 r. - 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102,3%</a:t>
            </a:r>
            <a:r>
              <a:rPr lang="pl-PL" altLang="pl-PL" dirty="0" smtClean="0"/>
              <a:t>, 2016 r.  -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102,3%</a:t>
            </a:r>
            <a:r>
              <a:rPr lang="pl-PL" altLang="pl-PL" dirty="0" smtClean="0"/>
              <a:t>,</a:t>
            </a:r>
          </a:p>
          <a:p>
            <a:pPr lvl="2"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W 2016 r.  - skup wyniesie ok.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10,8 mln t</a:t>
            </a:r>
            <a:r>
              <a:rPr lang="pl-PL" altLang="pl-PL" dirty="0" smtClean="0"/>
              <a:t>,</a:t>
            </a:r>
          </a:p>
          <a:p>
            <a:pPr lvl="1"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Według </a:t>
            </a:r>
            <a:r>
              <a:rPr lang="pl-PL" altLang="pl-PL" dirty="0"/>
              <a:t>ARR </a:t>
            </a:r>
            <a:r>
              <a:rPr lang="pl-PL" altLang="pl-PL" dirty="0" smtClean="0"/>
              <a:t>dostawy </a:t>
            </a:r>
            <a:r>
              <a:rPr lang="pl-PL" altLang="pl-PL" dirty="0"/>
              <a:t>w 2014/2015 surowca były </a:t>
            </a:r>
            <a:r>
              <a:rPr lang="pl-PL" altLang="pl-PL" dirty="0" smtClean="0"/>
              <a:t>o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5,85%</a:t>
            </a:r>
            <a:r>
              <a:rPr lang="pl-PL" altLang="pl-PL" dirty="0" smtClean="0"/>
              <a:t> (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0,58 mln t</a:t>
            </a:r>
            <a:r>
              <a:rPr lang="pl-PL" altLang="pl-PL" dirty="0" smtClean="0"/>
              <a:t>) większe od kwoty dostaw hurtowych – konsekwencją są dodatkowe opłaty za przekroczenie kwot ok.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161,5 mln EUR</a:t>
            </a:r>
            <a:r>
              <a:rPr lang="pl-PL" altLang="pl-PL" dirty="0" smtClean="0"/>
              <a:t>, 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Niewielkie zmiany popytu na rynku wewnętrznym,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Zmiana regulacji rynkowych w UE – liberalizacja rynku (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likwidacja kwot mlecznych</a:t>
            </a:r>
            <a:r>
              <a:rPr lang="pl-PL" altLang="pl-PL" dirty="0" smtClean="0"/>
              <a:t>),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Duża podaż i dekoniunktura na światowym rynku mleka:</a:t>
            </a:r>
          </a:p>
          <a:p>
            <a:pPr lvl="1"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według FAO produkcja mleka </a:t>
            </a:r>
            <a:r>
              <a:rPr lang="pl-PL" altLang="pl-PL" dirty="0"/>
              <a:t>surowego </a:t>
            </a:r>
            <a:r>
              <a:rPr lang="pl-PL" altLang="pl-PL" dirty="0" smtClean="0"/>
              <a:t>w 2016 </a:t>
            </a:r>
            <a:r>
              <a:rPr lang="pl-PL" altLang="pl-PL" dirty="0"/>
              <a:t>r. </a:t>
            </a:r>
            <a:r>
              <a:rPr lang="pl-PL" altLang="pl-PL" dirty="0" smtClean="0"/>
              <a:t> wzrosła o ok.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2,5%</a:t>
            </a:r>
            <a:r>
              <a:rPr lang="pl-PL" altLang="pl-PL" dirty="0" smtClean="0"/>
              <a:t>,  a spożycie o ok.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1,3%</a:t>
            </a:r>
            <a:r>
              <a:rPr lang="pl-PL" altLang="pl-PL" dirty="0" smtClean="0"/>
              <a:t>,</a:t>
            </a:r>
          </a:p>
          <a:p>
            <a:pPr lvl="1"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duża podaż wywiera presję na ceny:  </a:t>
            </a:r>
          </a:p>
          <a:p>
            <a:pPr lvl="2"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b="1" i="1" dirty="0" smtClean="0"/>
              <a:t> </a:t>
            </a:r>
            <a:r>
              <a:rPr lang="pl-PL" altLang="pl-PL" dirty="0" smtClean="0"/>
              <a:t>indeks cen FAO w listopadzie  br.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186,4 pkt.</a:t>
            </a:r>
            <a:r>
              <a:rPr lang="pl-PL" altLang="pl-PL" b="1" dirty="0" smtClean="0"/>
              <a:t>,</a:t>
            </a:r>
            <a:r>
              <a:rPr lang="pl-PL" altLang="pl-PL" dirty="0" smtClean="0"/>
              <a:t> wobec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151,1 pkt.</a:t>
            </a: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altLang="pl-PL" dirty="0" smtClean="0"/>
              <a:t>przed rokiem</a:t>
            </a:r>
          </a:p>
          <a:p>
            <a:pPr lvl="2"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ceny trwałych produktów mleczarskich w grudniu 2016 r.:</a:t>
            </a:r>
          </a:p>
          <a:p>
            <a:pPr lvl="3"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Masło –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4440 EUR/t</a:t>
            </a:r>
            <a:r>
              <a:rPr lang="pl-PL" altLang="pl-PL" dirty="0" smtClean="0"/>
              <a:t>, wobec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2865 EUR/t </a:t>
            </a:r>
            <a:r>
              <a:rPr lang="pl-PL" altLang="pl-PL" dirty="0" smtClean="0"/>
              <a:t>przed rokiem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altLang="pl-PL" dirty="0" smtClean="0"/>
          </a:p>
          <a:p>
            <a:pPr lvl="3"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20000"/>
              <a:buBlip>
                <a:blip r:embed="rId2"/>
              </a:buBlip>
            </a:pPr>
            <a:r>
              <a:rPr lang="pl-PL" altLang="pl-PL" dirty="0" smtClean="0"/>
              <a:t>OMP –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2100 EUR/t</a:t>
            </a:r>
            <a:r>
              <a:rPr lang="pl-PL" altLang="pl-PL" dirty="0" smtClean="0"/>
              <a:t>, wobec 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1655 EUR/t </a:t>
            </a:r>
            <a:r>
              <a:rPr lang="pl-PL" altLang="pl-PL" dirty="0" smtClean="0"/>
              <a:t>prze rokiem.</a:t>
            </a:r>
          </a:p>
          <a:p>
            <a:pPr algn="just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rgbClr val="006600"/>
              </a:buClr>
              <a:buSzPct val="200000"/>
              <a:buBlip>
                <a:blip r:embed="rId2"/>
              </a:buBlip>
            </a:pPr>
            <a:r>
              <a:rPr lang="pl-PL" altLang="pl-PL" dirty="0" smtClean="0"/>
              <a:t>Niepewna sytuacja polityczno-gospodarcza na świecie: konflikt na Ukrainie (</a:t>
            </a:r>
            <a:r>
              <a:rPr lang="pl-PL" alt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rosyjskie embargo</a:t>
            </a:r>
            <a:r>
              <a:rPr lang="pl-PL" altLang="pl-PL" dirty="0" smtClean="0"/>
              <a:t>), zagrożenie ze strony Państwa Islamskiego, pogorszenie sytuacji makroekonomicznej w Chinach, spadek cen surowców energetycznych itp.</a:t>
            </a:r>
          </a:p>
        </p:txBody>
      </p:sp>
    </p:spTree>
    <p:extLst>
      <p:ext uri="{BB962C8B-B14F-4D97-AF65-F5344CB8AC3E}">
        <p14:creationId xmlns:p14="http://schemas.microsoft.com/office/powerpoint/2010/main" val="12545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260350"/>
            <a:ext cx="7438280" cy="1143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pic>
        <p:nvPicPr>
          <p:cNvPr id="1026" name="Picture 2" descr="http://www.fao.org/fileadmin/templates/worldfood/images/home_graph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853244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8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050" name="Picture 2" descr="C:\Users\KowalskiA\Pictures\home_graph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8674196" cy="628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6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20378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000000"/>
                </a:solidFill>
              </a:rPr>
              <a:t>Co nowego w gospodarce </a:t>
            </a:r>
            <a:r>
              <a:rPr lang="pl-PL" sz="3200" b="1" dirty="0" smtClean="0">
                <a:solidFill>
                  <a:srgbClr val="000000"/>
                </a:solidFill>
              </a:rPr>
              <a:t>światowej?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3600" b="1" dirty="0"/>
              <a:t>Niskie tempo światowego wzrostu </a:t>
            </a:r>
            <a:endParaRPr lang="pl-PL" sz="3600" b="1" dirty="0" smtClean="0"/>
          </a:p>
          <a:p>
            <a:pPr marL="0" indent="0">
              <a:buNone/>
            </a:pPr>
            <a:r>
              <a:rPr lang="pl-PL" sz="3600" b="1" dirty="0" smtClean="0"/>
              <a:t>Baryłka po 30$ czy po 130$</a:t>
            </a:r>
          </a:p>
          <a:p>
            <a:pPr marL="0" indent="0">
              <a:buNone/>
            </a:pPr>
            <a:r>
              <a:rPr lang="pl-PL" sz="3600" b="1" dirty="0" smtClean="0"/>
              <a:t>Cykl koniunkturalny</a:t>
            </a:r>
          </a:p>
          <a:p>
            <a:pPr marL="0" indent="0">
              <a:buNone/>
            </a:pPr>
            <a:r>
              <a:rPr lang="pl-PL" sz="3600" b="1" dirty="0" smtClean="0"/>
              <a:t>Wykonujemy pracę…….. Pana Boga</a:t>
            </a:r>
            <a:endParaRPr lang="pl-PL" sz="3600" b="1" dirty="0"/>
          </a:p>
          <a:p>
            <a:pPr marL="0" indent="0">
              <a:buNone/>
            </a:pPr>
            <a:r>
              <a:rPr lang="pl-PL" sz="3600" b="1" dirty="0"/>
              <a:t>Kto pływa bez </a:t>
            </a:r>
            <a:r>
              <a:rPr lang="pl-PL" sz="3600" b="1" dirty="0" smtClean="0"/>
              <a:t>majtek?</a:t>
            </a:r>
            <a:endParaRPr lang="pl-PL" sz="3600" b="1" dirty="0"/>
          </a:p>
          <a:p>
            <a:pPr marL="0" indent="0">
              <a:buNone/>
            </a:pPr>
            <a:r>
              <a:rPr lang="pl-PL" sz="3600" b="1" dirty="0"/>
              <a:t>Nowe centra produkcji </a:t>
            </a:r>
            <a:r>
              <a:rPr lang="pl-PL" sz="3600" dirty="0"/>
              <a:t>(np. Indie mleko do 2018 wzrost o 25</a:t>
            </a:r>
            <a:r>
              <a:rPr lang="pl-PL" sz="3600" dirty="0" smtClean="0"/>
              <a:t>% w stosunku do 2015)</a:t>
            </a:r>
            <a:endParaRPr lang="pl-PL" sz="3600" dirty="0"/>
          </a:p>
          <a:p>
            <a:pPr marL="0" indent="0">
              <a:buNone/>
            </a:pPr>
            <a:r>
              <a:rPr lang="pl-PL" sz="3600" b="1" dirty="0"/>
              <a:t>Porozumienie UE – </a:t>
            </a:r>
            <a:r>
              <a:rPr lang="pl-PL" sz="3600" b="1" dirty="0" smtClean="0"/>
              <a:t>KANADA</a:t>
            </a:r>
          </a:p>
          <a:p>
            <a:pPr marL="0" lvl="0" indent="0">
              <a:buNone/>
            </a:pPr>
            <a:r>
              <a:rPr lang="pl-PL" sz="3600" b="1" dirty="0" smtClean="0"/>
              <a:t>Liberalizacja versus protekcjonizm</a:t>
            </a:r>
          </a:p>
          <a:p>
            <a:pPr marL="0" indent="0">
              <a:buNone/>
            </a:pPr>
            <a:r>
              <a:rPr lang="pl-PL" sz="3600" b="1" dirty="0" smtClean="0"/>
              <a:t>Zwiększenie </a:t>
            </a:r>
            <a:r>
              <a:rPr lang="pl-PL" sz="3600" b="1" dirty="0"/>
              <a:t>ryzyka gospodarowania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39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20688"/>
          </a:xfrm>
        </p:spPr>
        <p:txBody>
          <a:bodyPr/>
          <a:lstStyle/>
          <a:p>
            <a:r>
              <a:rPr lang="pl-PL" sz="3200" dirty="0" smtClean="0"/>
              <a:t>Co dalej z WPR?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620688"/>
            <a:ext cx="8208143" cy="6237312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 smtClean="0"/>
              <a:t>Konflikty zbrojne lokalne czy globalne</a:t>
            </a:r>
          </a:p>
          <a:p>
            <a:pPr marL="0" indent="0">
              <a:buNone/>
            </a:pPr>
            <a:r>
              <a:rPr lang="pl-PL" sz="2400" b="1" dirty="0" smtClean="0"/>
              <a:t>Embargo Rosji</a:t>
            </a:r>
            <a:endParaRPr lang="pl-PL" sz="2400" b="1" dirty="0"/>
          </a:p>
          <a:p>
            <a:r>
              <a:rPr lang="pl-PL" sz="2400" dirty="0" smtClean="0"/>
              <a:t>Uszczelnianie granicy…… z Białorusią</a:t>
            </a:r>
          </a:p>
          <a:p>
            <a:r>
              <a:rPr lang="pl-PL" sz="2400" dirty="0" smtClean="0"/>
              <a:t>Solidarność Unii Europejskiej</a:t>
            </a:r>
          </a:p>
          <a:p>
            <a:pPr marL="0" indent="0">
              <a:buNone/>
            </a:pPr>
            <a:r>
              <a:rPr lang="pl-PL" sz="2400" b="1" dirty="0" smtClean="0"/>
              <a:t>Wybory w USA</a:t>
            </a:r>
          </a:p>
          <a:p>
            <a:pPr marL="0" indent="0">
              <a:buNone/>
            </a:pPr>
            <a:r>
              <a:rPr lang="pl-PL" sz="2400" b="1" dirty="0" err="1" smtClean="0"/>
              <a:t>Helth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Check</a:t>
            </a:r>
            <a:endParaRPr lang="pl-PL" sz="2400" b="1" dirty="0" smtClean="0"/>
          </a:p>
          <a:p>
            <a:r>
              <a:rPr lang="pl-PL" sz="2400" dirty="0" smtClean="0"/>
              <a:t>Problem uchodźców</a:t>
            </a:r>
          </a:p>
          <a:p>
            <a:r>
              <a:rPr lang="pl-PL" sz="2400" dirty="0" smtClean="0"/>
              <a:t>Referendum w Wielkiej Brytanii ….?</a:t>
            </a:r>
          </a:p>
          <a:p>
            <a:r>
              <a:rPr lang="pl-PL" sz="2400" dirty="0" smtClean="0"/>
              <a:t>Wybory we Francji…..?</a:t>
            </a:r>
          </a:p>
          <a:p>
            <a:r>
              <a:rPr lang="pl-PL" sz="2400" dirty="0" smtClean="0"/>
              <a:t>Wybory we Włoszech…?</a:t>
            </a:r>
          </a:p>
          <a:p>
            <a:r>
              <a:rPr lang="pl-PL" sz="2400" dirty="0" err="1" smtClean="0"/>
              <a:t>Opt</a:t>
            </a:r>
            <a:r>
              <a:rPr lang="pl-PL" sz="2400" dirty="0"/>
              <a:t>.</a:t>
            </a:r>
            <a:r>
              <a:rPr lang="pl-PL" sz="2400" dirty="0" smtClean="0"/>
              <a:t> out Danii</a:t>
            </a:r>
          </a:p>
          <a:p>
            <a:r>
              <a:rPr lang="pl-PL" sz="2400" dirty="0" smtClean="0"/>
              <a:t>Deflacja czy szybkie odbicie inflacyjne</a:t>
            </a:r>
          </a:p>
          <a:p>
            <a:r>
              <a:rPr lang="pl-PL" sz="2400" dirty="0" smtClean="0"/>
              <a:t>Rewizja ram finansowych….???</a:t>
            </a:r>
          </a:p>
          <a:p>
            <a:endParaRPr lang="pl-PL" sz="2400" dirty="0" smtClean="0"/>
          </a:p>
          <a:p>
            <a:pPr marL="0" indent="0">
              <a:buNone/>
            </a:pPr>
            <a:endParaRPr lang="pl-PL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513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Notatka z jednej podróży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340768"/>
            <a:ext cx="8229600" cy="4958432"/>
          </a:xfrm>
        </p:spPr>
        <p:txBody>
          <a:bodyPr/>
          <a:lstStyle/>
          <a:p>
            <a:r>
              <a:rPr lang="pl-PL" sz="3600" dirty="0" smtClean="0"/>
              <a:t>Powstała gdzieś między Los Angeles a Nowym Jorkiem – na amerykańskim komputerze, w amerykańskim samolocie należącym do amerykańskich linii lotniczych – na zlecenie amerykańskiego wydawcy.</a:t>
            </a:r>
          </a:p>
          <a:p>
            <a:endParaRPr lang="pl-PL" sz="1600" dirty="0" smtClean="0"/>
          </a:p>
          <a:p>
            <a:pPr marL="3200400" lvl="7" indent="0">
              <a:buNone/>
            </a:pPr>
            <a:endParaRPr lang="pl-PL" sz="1600" dirty="0" smtClean="0"/>
          </a:p>
          <a:p>
            <a:pPr marL="3200400" lvl="7" indent="0">
              <a:buNone/>
            </a:pPr>
            <a:r>
              <a:rPr lang="pl-PL" sz="2400" dirty="0" smtClean="0"/>
              <a:t>John </a:t>
            </a:r>
            <a:r>
              <a:rPr lang="pl-PL" sz="2400" dirty="0" err="1" smtClean="0"/>
              <a:t>Micklethwait</a:t>
            </a:r>
            <a:r>
              <a:rPr lang="pl-PL" sz="2400" dirty="0" smtClean="0"/>
              <a:t>, Adrian </a:t>
            </a:r>
            <a:r>
              <a:rPr lang="pl-PL" sz="2400" dirty="0" err="1" smtClean="0"/>
              <a:t>Wooldridge</a:t>
            </a:r>
            <a:r>
              <a:rPr lang="pl-PL" sz="2400" dirty="0" smtClean="0"/>
              <a:t> </a:t>
            </a:r>
            <a:r>
              <a:rPr lang="pl-PL" sz="2400" i="1" dirty="0" smtClean="0"/>
              <a:t>Czas przyszły doskonały</a:t>
            </a:r>
          </a:p>
          <a:p>
            <a:pPr lvl="8"/>
            <a:endParaRPr lang="pl-PL" sz="1600" i="1" dirty="0"/>
          </a:p>
        </p:txBody>
      </p:sp>
    </p:spTree>
    <p:extLst>
      <p:ext uri="{BB962C8B-B14F-4D97-AF65-F5344CB8AC3E}">
        <p14:creationId xmlns:p14="http://schemas.microsoft.com/office/powerpoint/2010/main" val="13875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4394"/>
          </a:xfrm>
        </p:spPr>
        <p:txBody>
          <a:bodyPr/>
          <a:lstStyle/>
          <a:p>
            <a:r>
              <a:rPr lang="pl-PL" dirty="0" smtClean="0"/>
              <a:t>Notatka z podróży cd…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268760"/>
            <a:ext cx="8229600" cy="5400600"/>
          </a:xfrm>
        </p:spPr>
        <p:txBody>
          <a:bodyPr/>
          <a:lstStyle/>
          <a:p>
            <a:r>
              <a:rPr lang="pl-PL" sz="2000" dirty="0" smtClean="0"/>
              <a:t>…..a właściwie </a:t>
            </a:r>
          </a:p>
          <a:p>
            <a:r>
              <a:rPr lang="pl-PL" sz="3600" dirty="0" smtClean="0"/>
              <a:t>Naprawdę wydawnictwo </a:t>
            </a:r>
            <a:r>
              <a:rPr lang="pl-PL" sz="3600" dirty="0" err="1" smtClean="0"/>
              <a:t>Random</a:t>
            </a:r>
            <a:r>
              <a:rPr lang="pl-PL" sz="3600" dirty="0" smtClean="0"/>
              <a:t> House należy do niemieckiego Bertelsmanna, laptop IBM wykonano w Meksyku, Boeing składa się z części pochodzących z blisko 40 krajów, a przyszłość Delta </a:t>
            </a:r>
            <a:r>
              <a:rPr lang="pl-PL" sz="3600" dirty="0" err="1" smtClean="0"/>
              <a:t>Air</a:t>
            </a:r>
            <a:r>
              <a:rPr lang="pl-PL" sz="3600" dirty="0" smtClean="0"/>
              <a:t> Lines zleży od realizacji porozumień o użyczeniu logo 	(cod –</a:t>
            </a:r>
            <a:r>
              <a:rPr lang="pl-PL" sz="3600" dirty="0" err="1" smtClean="0"/>
              <a:t>sharing</a:t>
            </a:r>
            <a:r>
              <a:rPr lang="pl-PL" sz="3600" dirty="0" smtClean="0"/>
              <a:t>) zawartych z  tuzinem zagranicznych przewoźników.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9890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188640"/>
            <a:ext cx="8229600" cy="576064"/>
          </a:xfrm>
        </p:spPr>
        <p:txBody>
          <a:bodyPr/>
          <a:lstStyle/>
          <a:p>
            <a:r>
              <a:rPr lang="pl-PL" dirty="0" smtClean="0"/>
              <a:t>samozadowolenie w UE 2014</a:t>
            </a:r>
            <a:endParaRPr lang="pl-PL" dirty="0"/>
          </a:p>
        </p:txBody>
      </p:sp>
      <p:pic>
        <p:nvPicPr>
          <p:cNvPr id="4" name="Picture 2" descr="C:\Users\KowalskiA\Pictures\z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908720"/>
            <a:ext cx="766165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8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548680"/>
            <a:ext cx="860444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600" dirty="0" smtClean="0"/>
          </a:p>
          <a:p>
            <a:endParaRPr lang="pl-PL" sz="3600" dirty="0" smtClean="0"/>
          </a:p>
          <a:p>
            <a:r>
              <a:rPr lang="pl-PL" sz="3600" dirty="0" smtClean="0"/>
              <a:t>We </a:t>
            </a:r>
            <a:r>
              <a:rPr lang="pl-PL" sz="3600" dirty="0"/>
              <a:t>wszechogarniającym postępie ludzkiego ducha wszystkie narody zaczynają z tego samego punktu, zmierzają do tego samego celu, idą mniej więcej tą samą drogą, choć w bardzo nierównym tempie.</a:t>
            </a:r>
          </a:p>
          <a:p>
            <a:pPr lvl="8"/>
            <a:endParaRPr lang="pl-PL" dirty="0"/>
          </a:p>
          <a:p>
            <a:pPr lvl="8"/>
            <a:endParaRPr lang="pl-PL" sz="2800" b="1" dirty="0"/>
          </a:p>
          <a:p>
            <a:pPr lvl="8"/>
            <a:r>
              <a:rPr lang="pl-PL" sz="2800" b="1" dirty="0" smtClean="0"/>
              <a:t>A.J</a:t>
            </a:r>
            <a:r>
              <a:rPr lang="pl-PL" sz="2800" b="1" dirty="0"/>
              <a:t>. </a:t>
            </a:r>
            <a:r>
              <a:rPr lang="pl-PL" sz="2800" b="1" dirty="0" err="1"/>
              <a:t>Turgot</a:t>
            </a:r>
            <a:r>
              <a:rPr lang="pl-PL" sz="2800" b="1" dirty="0"/>
              <a:t>  XVIII w.</a:t>
            </a:r>
          </a:p>
        </p:txBody>
      </p:sp>
    </p:spTree>
    <p:extLst>
      <p:ext uri="{BB962C8B-B14F-4D97-AF65-F5344CB8AC3E}">
        <p14:creationId xmlns:p14="http://schemas.microsoft.com/office/powerpoint/2010/main" val="13039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946285"/>
              </p:ext>
            </p:extLst>
          </p:nvPr>
        </p:nvGraphicFramePr>
        <p:xfrm>
          <a:off x="467543" y="116637"/>
          <a:ext cx="8424937" cy="6659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5634"/>
                <a:gridCol w="769127"/>
                <a:gridCol w="769127"/>
                <a:gridCol w="769127"/>
                <a:gridCol w="769127"/>
                <a:gridCol w="769127"/>
                <a:gridCol w="733668"/>
              </a:tblGrid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Wyszczególnienie</a:t>
                      </a:r>
                    </a:p>
                  </a:txBody>
                  <a:tcPr marT="45718" marB="4571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2008</a:t>
                      </a:r>
                    </a:p>
                  </a:txBody>
                  <a:tcPr marT="45718" marB="4571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2014</a:t>
                      </a:r>
                      <a:endParaRPr lang="pl-PL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2015</a:t>
                      </a:r>
                      <a:endParaRPr lang="pl-PL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2016</a:t>
                      </a:r>
                      <a:endParaRPr lang="pl-PL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2017</a:t>
                      </a:r>
                      <a:endParaRPr lang="pl-PL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Wzrost gospodarczy na świecie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-1,5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5,0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3,4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3,1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3,2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3,5</a:t>
                      </a:r>
                      <a:endParaRPr lang="pl-PL" sz="2000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Kraje rozwinięte gospodarczo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-3,7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3,0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1,8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1,9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1,9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2,0</a:t>
                      </a:r>
                      <a:endParaRPr lang="pl-PL" sz="2000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USA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-3,2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2,9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2,4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2,4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2,4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2,5</a:t>
                      </a:r>
                      <a:endParaRPr lang="pl-PL" sz="2000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Obszar euro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-3,7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1,7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0,9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1,7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1,6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1,8</a:t>
                      </a:r>
                      <a:endParaRPr lang="pl-PL" sz="2000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w tym  Niemcy</a:t>
                      </a:r>
                      <a:endParaRPr lang="pl-PL" sz="2000" dirty="0"/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1,3</a:t>
                      </a:r>
                      <a:endParaRPr lang="pl-PL" sz="2000" dirty="0"/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4,1</a:t>
                      </a:r>
                      <a:endParaRPr lang="pl-PL" sz="2000" dirty="0"/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1,6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1,5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1,5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1,6</a:t>
                      </a:r>
                      <a:endParaRPr lang="pl-PL" sz="2000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POLSKA</a:t>
                      </a:r>
                      <a:endParaRPr lang="pl-PL" sz="2000" dirty="0"/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5,1</a:t>
                      </a:r>
                      <a:endParaRPr lang="pl-PL" sz="2000" b="1" dirty="0"/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3,9</a:t>
                      </a:r>
                      <a:endParaRPr lang="pl-PL" sz="2000" b="1" dirty="0"/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3,3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4,1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3,1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/>
                        <a:t>3,2</a:t>
                      </a:r>
                      <a:endParaRPr lang="pl-PL" sz="2000" b="1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Wielka Brytania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-5,2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2,9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2,2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1,8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2000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Kraje rozwijające się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3,1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6,7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4,6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4,0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4,1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4,6</a:t>
                      </a:r>
                      <a:endParaRPr lang="pl-PL" sz="2000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Europa Środkowa i Wschodnia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-3,7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4,2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2,8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3,5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3,5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3,3</a:t>
                      </a:r>
                      <a:endParaRPr lang="pl-PL" sz="2000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Rosja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-7,2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4,0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0,7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-3,7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-1,8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0,8</a:t>
                      </a:r>
                      <a:endParaRPr lang="pl-PL" sz="2000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Chiny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9,8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10,3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7,3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6,9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6,5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6,2</a:t>
                      </a:r>
                      <a:endParaRPr lang="pl-PL" sz="2000" dirty="0"/>
                    </a:p>
                  </a:txBody>
                  <a:tcPr/>
                </a:tc>
              </a:tr>
              <a:tr h="48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Indie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6,1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10,4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7,2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7,3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7,5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7,5</a:t>
                      </a:r>
                      <a:endParaRPr lang="pl-PL" sz="2000" dirty="0"/>
                    </a:p>
                  </a:txBody>
                  <a:tcPr/>
                </a:tc>
              </a:tr>
              <a:tr h="4040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Brazylia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-1,2</a:t>
                      </a:r>
                    </a:p>
                  </a:txBody>
                  <a:tcPr marT="45718" marB="45718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pl-PL" alt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7,5</a:t>
                      </a: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8" marB="45718" horzOverflow="overflow"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0,1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-3,8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-3,8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0,0</a:t>
                      </a:r>
                      <a:endParaRPr lang="pl-PL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15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 smtClean="0"/>
              <a:t>Świat za 25 lat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3200" dirty="0" smtClean="0"/>
              <a:t>BRIC połyka G7 -     scenariusz Goldman </a:t>
            </a:r>
            <a:r>
              <a:rPr lang="pl-PL" sz="3200" dirty="0" err="1" smtClean="0"/>
              <a:t>Sachs</a:t>
            </a:r>
            <a:r>
              <a:rPr lang="pl-PL" sz="3200" dirty="0" smtClean="0"/>
              <a:t> </a:t>
            </a:r>
          </a:p>
          <a:p>
            <a:endParaRPr lang="pl-PL" sz="3200" dirty="0"/>
          </a:p>
          <a:p>
            <a:r>
              <a:rPr lang="pl-PL" sz="3200" dirty="0" smtClean="0"/>
              <a:t>Afryka przegania Europę –      </a:t>
            </a:r>
            <a:r>
              <a:rPr lang="pl-PL" sz="3200" dirty="0" err="1" smtClean="0"/>
              <a:t>Citybank</a:t>
            </a:r>
            <a:endParaRPr lang="pl-PL" sz="3200" dirty="0" smtClean="0"/>
          </a:p>
          <a:p>
            <a:endParaRPr lang="pl-PL" sz="3200" dirty="0"/>
          </a:p>
          <a:p>
            <a:r>
              <a:rPr lang="pl-PL" sz="3200" dirty="0" smtClean="0"/>
              <a:t>Chiny deklasują świat – 	scenariusz Roberta 				     	Fogla (Nobel -1993)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732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864096"/>
          </a:xfrm>
        </p:spPr>
        <p:txBody>
          <a:bodyPr/>
          <a:lstStyle/>
          <a:p>
            <a:r>
              <a:rPr lang="pl-PL" b="1" dirty="0" smtClean="0"/>
              <a:t>Rynek mleka w Polsce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340768"/>
            <a:ext cx="8229600" cy="4958432"/>
          </a:xfrm>
        </p:spPr>
        <p:txBody>
          <a:bodyPr/>
          <a:lstStyle/>
          <a:p>
            <a:pPr algn="just"/>
            <a:r>
              <a:rPr lang="pl-PL" sz="2800" dirty="0"/>
              <a:t>W </a:t>
            </a:r>
            <a:r>
              <a:rPr lang="pl-PL" sz="2800" dirty="0" smtClean="0"/>
              <a:t>2016 </a:t>
            </a:r>
            <a:r>
              <a:rPr lang="pl-PL" sz="2800" dirty="0"/>
              <a:t>r. produkcja mleka surowego wyniesie ok. 13,1 mln t i będzie i </a:t>
            </a:r>
            <a:r>
              <a:rPr lang="pl-PL" sz="2800" dirty="0" smtClean="0"/>
              <a:t>0,3% większa niż roku ubiegłym. </a:t>
            </a:r>
            <a:r>
              <a:rPr lang="pl-PL" sz="2800" dirty="0"/>
              <a:t>Wzrost mleczności krów mlecznych </a:t>
            </a:r>
            <a:r>
              <a:rPr lang="pl-PL" sz="2800" dirty="0" smtClean="0"/>
              <a:t>o 5,6% do 6055 </a:t>
            </a:r>
            <a:r>
              <a:rPr lang="pl-PL" sz="2800" dirty="0"/>
              <a:t>kg zrekompensuje spadek pogłowia </a:t>
            </a:r>
            <a:r>
              <a:rPr lang="pl-PL" sz="2800" dirty="0" smtClean="0"/>
              <a:t>o 3,6% do 2220 </a:t>
            </a:r>
            <a:r>
              <a:rPr lang="pl-PL" sz="2800" dirty="0"/>
              <a:t>tys. szt. </a:t>
            </a:r>
            <a:endParaRPr lang="pl-PL" sz="2800" dirty="0" smtClean="0"/>
          </a:p>
          <a:p>
            <a:r>
              <a:rPr lang="pl-PL" sz="2800" dirty="0" smtClean="0"/>
              <a:t>Skup </a:t>
            </a:r>
            <a:r>
              <a:rPr lang="pl-PL" sz="2800" dirty="0"/>
              <a:t>mleka w okresie I-XI </a:t>
            </a:r>
            <a:r>
              <a:rPr lang="pl-PL" sz="2800" dirty="0" smtClean="0"/>
              <a:t>2016 </a:t>
            </a:r>
            <a:r>
              <a:rPr lang="pl-PL" sz="2800" dirty="0"/>
              <a:t>r. wyniósł </a:t>
            </a:r>
            <a:r>
              <a:rPr lang="pl-PL" sz="2800" dirty="0" smtClean="0"/>
              <a:t>9,9 </a:t>
            </a:r>
            <a:r>
              <a:rPr lang="pl-PL" sz="2800" dirty="0"/>
              <a:t>mln ton i był </a:t>
            </a:r>
            <a:r>
              <a:rPr lang="pl-PL" sz="2800" dirty="0" smtClean="0"/>
              <a:t>2,3% </a:t>
            </a:r>
            <a:r>
              <a:rPr lang="pl-PL" sz="2800" dirty="0"/>
              <a:t>większy niż przed rokiem. W skali całego </a:t>
            </a:r>
            <a:r>
              <a:rPr lang="pl-PL" sz="2800" dirty="0" smtClean="0"/>
              <a:t>2016 </a:t>
            </a:r>
            <a:r>
              <a:rPr lang="pl-PL" sz="2800" dirty="0"/>
              <a:t>r. skup wyniesie ok. </a:t>
            </a:r>
            <a:r>
              <a:rPr lang="pl-PL" sz="2800" dirty="0" smtClean="0"/>
              <a:t>10,8 </a:t>
            </a:r>
            <a:r>
              <a:rPr lang="pl-PL" sz="2800" dirty="0"/>
              <a:t>mln t i będzie o </a:t>
            </a:r>
            <a:r>
              <a:rPr lang="pl-PL" sz="2800" dirty="0" smtClean="0"/>
              <a:t>2,3% </a:t>
            </a:r>
            <a:r>
              <a:rPr lang="pl-PL" sz="2800" dirty="0"/>
              <a:t>większy niż przed rokiem.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8025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Autofit/>
          </a:bodyPr>
          <a:lstStyle/>
          <a:p>
            <a:r>
              <a:rPr lang="pl-PL" sz="3200" dirty="0" smtClean="0"/>
              <a:t>PKB grup krajów i ich udział w </a:t>
            </a:r>
            <a:r>
              <a:rPr lang="pl-PL" sz="3200" dirty="0"/>
              <a:t>ś</a:t>
            </a:r>
            <a:r>
              <a:rPr lang="pl-PL" sz="3200" dirty="0" smtClean="0"/>
              <a:t>wiatowym PKB </a:t>
            </a:r>
            <a:br>
              <a:rPr lang="pl-PL" sz="3200" dirty="0" smtClean="0"/>
            </a:br>
            <a:r>
              <a:rPr lang="pl-PL" sz="3200" dirty="0" smtClean="0"/>
              <a:t>w 2040</a:t>
            </a:r>
            <a:endParaRPr lang="pl-PL" sz="32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065852"/>
              </p:ext>
            </p:extLst>
          </p:nvPr>
        </p:nvGraphicFramePr>
        <p:xfrm>
          <a:off x="755576" y="1124745"/>
          <a:ext cx="7920880" cy="5511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986"/>
                <a:gridCol w="2356429"/>
                <a:gridCol w="2158465"/>
              </a:tblGrid>
              <a:tr h="1015152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smtClean="0"/>
                        <a:t>PKB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dirty="0" smtClean="0"/>
                        <a:t>w mld USD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Udział w całości w %</a:t>
                      </a:r>
                      <a:endParaRPr lang="pl-PL" sz="2000" dirty="0"/>
                    </a:p>
                  </a:txBody>
                  <a:tcPr/>
                </a:tc>
              </a:tr>
              <a:tr h="644757">
                <a:tc>
                  <a:txBody>
                    <a:bodyPr/>
                    <a:lstStyle/>
                    <a:p>
                      <a:r>
                        <a:rPr lang="pl-PL" sz="3200" dirty="0" smtClean="0"/>
                        <a:t>Chiny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123 675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40</a:t>
                      </a:r>
                      <a:endParaRPr lang="pl-PL" sz="3200" dirty="0"/>
                    </a:p>
                  </a:txBody>
                  <a:tcPr/>
                </a:tc>
              </a:tr>
              <a:tr h="644757">
                <a:tc>
                  <a:txBody>
                    <a:bodyPr/>
                    <a:lstStyle/>
                    <a:p>
                      <a:r>
                        <a:rPr lang="pl-PL" sz="3200" dirty="0" smtClean="0"/>
                        <a:t>USA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 41 944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14</a:t>
                      </a:r>
                      <a:endParaRPr lang="pl-PL" sz="3200" dirty="0"/>
                    </a:p>
                  </a:txBody>
                  <a:tcPr/>
                </a:tc>
              </a:tr>
              <a:tr h="644757">
                <a:tc>
                  <a:txBody>
                    <a:bodyPr/>
                    <a:lstStyle/>
                    <a:p>
                      <a:r>
                        <a:rPr lang="pl-PL" sz="3200" dirty="0" smtClean="0"/>
                        <a:t>Indie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 36 528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12</a:t>
                      </a:r>
                      <a:endParaRPr lang="pl-PL" sz="3200" dirty="0"/>
                    </a:p>
                  </a:txBody>
                  <a:tcPr/>
                </a:tc>
              </a:tr>
              <a:tr h="627367">
                <a:tc>
                  <a:txBody>
                    <a:bodyPr/>
                    <a:lstStyle/>
                    <a:p>
                      <a:r>
                        <a:rPr lang="pl-PL" sz="3200" dirty="0" smtClean="0"/>
                        <a:t>6 krajów Azji - </a:t>
                      </a:r>
                      <a:r>
                        <a:rPr lang="pl-PL" sz="3200" dirty="0" err="1" smtClean="0"/>
                        <a:t>Płd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 35 604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12</a:t>
                      </a:r>
                      <a:endParaRPr lang="pl-PL" sz="3200" dirty="0"/>
                    </a:p>
                  </a:txBody>
                  <a:tcPr/>
                </a:tc>
              </a:tr>
              <a:tr h="644757">
                <a:tc>
                  <a:txBody>
                    <a:bodyPr/>
                    <a:lstStyle/>
                    <a:p>
                      <a:r>
                        <a:rPr lang="pl-PL" sz="3200" dirty="0" smtClean="0"/>
                        <a:t>UE</a:t>
                      </a:r>
                      <a:r>
                        <a:rPr lang="pl-PL" sz="3200" baseline="0" dirty="0" smtClean="0"/>
                        <a:t> -15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 15 040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5</a:t>
                      </a:r>
                      <a:endParaRPr lang="pl-PL" sz="3200" dirty="0"/>
                    </a:p>
                  </a:txBody>
                  <a:tcPr/>
                </a:tc>
              </a:tr>
              <a:tr h="644757">
                <a:tc>
                  <a:txBody>
                    <a:bodyPr/>
                    <a:lstStyle/>
                    <a:p>
                      <a:r>
                        <a:rPr lang="pl-PL" sz="3200" dirty="0" smtClean="0"/>
                        <a:t>Japonia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   5 292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2</a:t>
                      </a:r>
                      <a:endParaRPr lang="pl-PL" sz="3200" dirty="0"/>
                    </a:p>
                  </a:txBody>
                  <a:tcPr/>
                </a:tc>
              </a:tr>
              <a:tr h="644757">
                <a:tc>
                  <a:txBody>
                    <a:bodyPr/>
                    <a:lstStyle/>
                    <a:p>
                      <a:r>
                        <a:rPr lang="pl-PL" sz="3200" dirty="0" smtClean="0"/>
                        <a:t>Reszta świata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 49 774</a:t>
                      </a:r>
                      <a:endParaRPr lang="pl-PL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dirty="0" smtClean="0"/>
                        <a:t>16</a:t>
                      </a:r>
                      <a:endParaRPr lang="pl-PL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0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548680"/>
          </a:xfrm>
        </p:spPr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300" b="1" dirty="0" smtClean="0"/>
              <a:t>Najszczęśliwsze </a:t>
            </a:r>
            <a:r>
              <a:rPr lang="pl-PL" sz="2300" b="1" dirty="0"/>
              <a:t>kraje na świecie w/g World </a:t>
            </a:r>
            <a:r>
              <a:rPr lang="pl-PL" sz="2300" b="1" dirty="0" err="1"/>
              <a:t>Happiness</a:t>
            </a:r>
            <a:r>
              <a:rPr lang="pl-PL" sz="2300" b="1" dirty="0"/>
              <a:t> Report 2016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endParaRPr lang="pl-PL" b="1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943857"/>
              </p:ext>
            </p:extLst>
          </p:nvPr>
        </p:nvGraphicFramePr>
        <p:xfrm>
          <a:off x="1115616" y="692696"/>
          <a:ext cx="7200800" cy="6140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3720413"/>
                <a:gridCol w="2400267"/>
              </a:tblGrid>
              <a:tr h="6647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kraj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punkty</a:t>
                      </a:r>
                    </a:p>
                  </a:txBody>
                  <a:tcPr marL="9525" marR="9525" marT="9525" marB="9525" anchor="ctr"/>
                </a:tc>
              </a:tr>
              <a:tr h="42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Dania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7.53</a:t>
                      </a:r>
                    </a:p>
                  </a:txBody>
                  <a:tcPr marL="9525" marR="9525" marT="9525" marB="9525" anchor="ctr"/>
                </a:tc>
              </a:tr>
              <a:tr h="42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Szwajcaria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7.51</a:t>
                      </a:r>
                    </a:p>
                  </a:txBody>
                  <a:tcPr marL="9525" marR="9525" marT="9525" marB="9525" anchor="ctr"/>
                </a:tc>
              </a:tr>
              <a:tr h="42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Islandia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7.50</a:t>
                      </a:r>
                    </a:p>
                  </a:txBody>
                  <a:tcPr marL="9525" marR="9525" marT="9525" marB="9525" anchor="ctr"/>
                </a:tc>
              </a:tr>
              <a:tr h="42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u="none" strike="noStrike" dirty="0">
                          <a:effectLst/>
                          <a:latin typeface="Calibri"/>
                          <a:ea typeface="Calibri"/>
                          <a:cs typeface="Times New Roman"/>
                          <a:hlinkClick r:id="rId2"/>
                        </a:rPr>
                        <a:t>Norwegia</a:t>
                      </a:r>
                      <a:endParaRPr lang="pl-P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7.50</a:t>
                      </a:r>
                    </a:p>
                  </a:txBody>
                  <a:tcPr marL="9525" marR="9525" marT="9525" marB="9525" anchor="ctr"/>
                </a:tc>
              </a:tr>
              <a:tr h="42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Finlandia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7.41</a:t>
                      </a:r>
                    </a:p>
                  </a:txBody>
                  <a:tcPr marL="9525" marR="9525" marT="9525" marB="9525" anchor="ctr"/>
                </a:tc>
              </a:tr>
              <a:tr h="42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Kanada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7.40</a:t>
                      </a:r>
                    </a:p>
                  </a:txBody>
                  <a:tcPr marL="9525" marR="9525" marT="9525" marB="9525" anchor="ctr"/>
                </a:tc>
              </a:tr>
              <a:tr h="42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u="none" strike="noStrike" dirty="0">
                          <a:effectLst/>
                          <a:latin typeface="Calibri"/>
                          <a:ea typeface="Calibri"/>
                          <a:cs typeface="Times New Roman"/>
                          <a:hlinkClick r:id="rId3"/>
                        </a:rPr>
                        <a:t>Holandia</a:t>
                      </a:r>
                      <a:endParaRPr lang="pl-P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7.34</a:t>
                      </a:r>
                    </a:p>
                  </a:txBody>
                  <a:tcPr marL="9525" marR="9525" marT="9525" marB="9525" anchor="ctr"/>
                </a:tc>
              </a:tr>
              <a:tr h="42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Nowa Zelandia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7.33</a:t>
                      </a:r>
                    </a:p>
                  </a:txBody>
                  <a:tcPr marL="9525" marR="9525" marT="9525" marB="9525" anchor="ctr"/>
                </a:tc>
              </a:tr>
              <a:tr h="42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Australia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7.31</a:t>
                      </a:r>
                    </a:p>
                  </a:txBody>
                  <a:tcPr marL="9525" marR="9525" marT="9525" marB="9525" anchor="ctr"/>
                </a:tc>
              </a:tr>
              <a:tr h="420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Szwecja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7.29</a:t>
                      </a:r>
                    </a:p>
                  </a:txBody>
                  <a:tcPr marL="9525" marR="9525" marT="9525" marB="9525" anchor="ctr"/>
                </a:tc>
              </a:tr>
              <a:tr h="440482">
                <a:tc>
                  <a:txBody>
                    <a:bodyPr/>
                    <a:lstStyle/>
                    <a:p>
                      <a:r>
                        <a:rPr lang="pl-PL" sz="2400" b="1" dirty="0" smtClean="0"/>
                        <a:t>.</a:t>
                      </a:r>
                      <a:endParaRPr lang="pl-P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pl-P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2400" b="1" dirty="0"/>
                    </a:p>
                  </a:txBody>
                  <a:tcPr/>
                </a:tc>
              </a:tr>
              <a:tr h="622232">
                <a:tc>
                  <a:txBody>
                    <a:bodyPr/>
                    <a:lstStyle/>
                    <a:p>
                      <a:r>
                        <a:rPr lang="pl-PL" sz="2400" b="1" dirty="0" smtClean="0"/>
                        <a:t>57</a:t>
                      </a:r>
                      <a:endParaRPr lang="pl-P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dirty="0" smtClean="0"/>
                        <a:t>Polska</a:t>
                      </a:r>
                      <a:endParaRPr lang="pl-P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5.83</a:t>
                      </a:r>
                      <a:endParaRPr lang="pl-PL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0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24744"/>
          </a:xfrm>
        </p:spPr>
        <p:txBody>
          <a:bodyPr/>
          <a:lstStyle/>
          <a:p>
            <a:r>
              <a:rPr lang="pl-PL" sz="2800" dirty="0"/>
              <a:t>Najmniej szczęśliwe kraje na świecie według World </a:t>
            </a:r>
            <a:r>
              <a:rPr lang="pl-PL" sz="2800" dirty="0" err="1"/>
              <a:t>Happiness</a:t>
            </a:r>
            <a:r>
              <a:rPr lang="pl-PL" sz="2800" dirty="0"/>
              <a:t> Report 2016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815794"/>
              </p:ext>
            </p:extLst>
          </p:nvPr>
        </p:nvGraphicFramePr>
        <p:xfrm>
          <a:off x="468312" y="1124745"/>
          <a:ext cx="8568183" cy="5607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416"/>
                <a:gridCol w="4056706"/>
                <a:gridCol w="2856061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nazwa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punkty</a:t>
                      </a:r>
                    </a:p>
                  </a:txBody>
                  <a:tcPr marL="9525" marR="9525" marT="9525" marB="9525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148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Madagaskar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3.69</a:t>
                      </a:r>
                    </a:p>
                  </a:txBody>
                  <a:tcPr marL="9525" marR="9525" marT="9525" marB="9525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149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Tanzania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3.66</a:t>
                      </a:r>
                    </a:p>
                  </a:txBody>
                  <a:tcPr marL="9525" marR="9525" marT="9525" marB="9525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Liberia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3.62</a:t>
                      </a:r>
                    </a:p>
                  </a:txBody>
                  <a:tcPr marL="9525" marR="9525" marT="9525" marB="9525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Gwinea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3.60</a:t>
                      </a:r>
                    </a:p>
                  </a:txBody>
                  <a:tcPr marL="9525" marR="9525" marT="9525" marB="9525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152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Rwanda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3.51</a:t>
                      </a:r>
                    </a:p>
                  </a:txBody>
                  <a:tcPr marL="9525" marR="9525" marT="9525" marB="9525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153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Benin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3.48</a:t>
                      </a:r>
                    </a:p>
                  </a:txBody>
                  <a:tcPr marL="9525" marR="9525" marT="9525" marB="9525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154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Afganistan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3.36</a:t>
                      </a:r>
                    </a:p>
                  </a:txBody>
                  <a:tcPr marL="9525" marR="9525" marT="9525" marB="9525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155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Togo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3.30</a:t>
                      </a:r>
                    </a:p>
                  </a:txBody>
                  <a:tcPr marL="9525" marR="9525" marT="9525" marB="9525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156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Syria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3.07</a:t>
                      </a:r>
                    </a:p>
                  </a:txBody>
                  <a:tcPr marL="9525" marR="9525" marT="9525" marB="9525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157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Burundi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2.90</a:t>
                      </a: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36904" cy="576064"/>
          </a:xfrm>
        </p:spPr>
        <p:txBody>
          <a:bodyPr/>
          <a:lstStyle/>
          <a:p>
            <a:r>
              <a:rPr lang="pl-PL" dirty="0" smtClean="0"/>
              <a:t>PKB UE 2016r.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2" y="908720"/>
            <a:ext cx="8424167" cy="5390480"/>
          </a:xfrm>
        </p:spPr>
        <p:txBody>
          <a:bodyPr/>
          <a:lstStyle/>
          <a:p>
            <a:pPr algn="just"/>
            <a:endParaRPr lang="pl-PL" sz="2200" dirty="0" smtClean="0"/>
          </a:p>
          <a:p>
            <a:pPr algn="just"/>
            <a:r>
              <a:rPr lang="pl-PL" sz="2400" dirty="0" smtClean="0"/>
              <a:t>Produkt </a:t>
            </a:r>
            <a:r>
              <a:rPr lang="pl-PL" sz="2400" dirty="0"/>
              <a:t>Krajowy Brutto strefy euro wzrósł w trzecim kwartale o 1,7 proc. w porównaniu z ubiegłym rokiem - podał Eurostat, poprawiając wcześniejsze szacunki. To bardzo istotne dane dla Polski, bo wysyłamy tam prawie 57 proc. e</a:t>
            </a:r>
            <a:r>
              <a:rPr lang="pl-PL" sz="2400" dirty="0" smtClean="0"/>
              <a:t>ksportu. Dane </a:t>
            </a:r>
            <a:r>
              <a:rPr lang="pl-PL" sz="2400" dirty="0"/>
              <a:t>dla strefy euro (19 państw) wskazania PKB są lepsze od wcześniej prezentowanych szacunków. Wstępne wskaźniki sugerowały wzrost 1,6 proc., okazał się on o 0,1 pkt. procentowego wyższy.</a:t>
            </a:r>
          </a:p>
          <a:p>
            <a:pPr algn="just"/>
            <a:r>
              <a:rPr lang="pl-PL" sz="2400" dirty="0"/>
              <a:t>Cała Unia (28 państw) rozwijała się w trzecim kwartale w tempie </a:t>
            </a:r>
            <a:r>
              <a:rPr lang="pl-PL" sz="2400" dirty="0" smtClean="0"/>
              <a:t>1,9-procentowym. </a:t>
            </a:r>
          </a:p>
          <a:p>
            <a:pPr algn="just"/>
            <a:endParaRPr lang="pl-PL" sz="2400" dirty="0"/>
          </a:p>
          <a:p>
            <a:pPr algn="just"/>
            <a:endParaRPr lang="pl-PL" sz="2400" dirty="0" smtClean="0"/>
          </a:p>
          <a:p>
            <a:pPr algn="just"/>
            <a:r>
              <a:rPr lang="pl-PL" sz="2400" dirty="0" smtClean="0"/>
              <a:t>USA w </a:t>
            </a:r>
            <a:r>
              <a:rPr lang="pl-PL" sz="2400" dirty="0"/>
              <a:t>trzecim kwartale wzrost był nieco gorszy - 1,6-procentowy.</a:t>
            </a:r>
          </a:p>
          <a:p>
            <a:pPr algn="just"/>
            <a:endParaRPr lang="pl-PL" sz="2400" dirty="0" smtClean="0"/>
          </a:p>
          <a:p>
            <a:pPr algn="just"/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6640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116632"/>
            <a:ext cx="8229600" cy="648072"/>
          </a:xfrm>
        </p:spPr>
        <p:txBody>
          <a:bodyPr/>
          <a:lstStyle/>
          <a:p>
            <a:r>
              <a:rPr lang="pl-PL" dirty="0" smtClean="0"/>
              <a:t>PKB UE w 2016 r.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2" y="836712"/>
            <a:ext cx="8424167" cy="5904656"/>
          </a:xfrm>
        </p:spPr>
        <p:txBody>
          <a:bodyPr/>
          <a:lstStyle/>
          <a:p>
            <a:pPr lvl="0" algn="just"/>
            <a:r>
              <a:rPr lang="pl-PL" sz="2200" dirty="0">
                <a:solidFill>
                  <a:srgbClr val="000000"/>
                </a:solidFill>
              </a:rPr>
              <a:t>Aż 21 procent PKB całej Unii przynosi gospodarka Niemiec. Na drugim miejscu w Unii jest opuszczająca jej skład Wielka Brytania (16 proc. PKB Unii), potem Francja (15 proc.) i Włochy (11 proc.).</a:t>
            </a:r>
          </a:p>
          <a:p>
            <a:pPr lvl="0" algn="just"/>
            <a:r>
              <a:rPr lang="pl-PL" sz="2200" dirty="0">
                <a:solidFill>
                  <a:srgbClr val="000000"/>
                </a:solidFill>
              </a:rPr>
              <a:t>Z tej czwórki tylko Niemcy i Wielka Brytania miały w trzecim kwartale zbliżony, lub wyższy wzrost gospodarczy do średniej strefy euro - odpowiednio 1,7 proc. (dane wyrównane sezonowo) i 2,3 proc. Słabiej niż średnia radzi sobie natomiast Francja (+1,1 proc.), a jeszcze gorzej Włochy (+1,0 proc.).</a:t>
            </a:r>
          </a:p>
          <a:p>
            <a:pPr lvl="0" algn="just"/>
            <a:r>
              <a:rPr lang="pl-PL" sz="2200" dirty="0">
                <a:solidFill>
                  <a:srgbClr val="000000"/>
                </a:solidFill>
              </a:rPr>
              <a:t>W strefie euro najlepiej idzie ostatnio gospodarce Hiszpanii (+3,2 proc. PKB w trzecim kwartale), wydobywającej się z kryzysu sprzed kilku lat. Ten zresztą całkiem nie minął, bo hiszpańska stopa bezrobocia to w trzecim kwartale 18,9 proc. Dla porównania w Polsce zeszła według metodyki unijnej do 5,7 proc. (wg standardów ministerstwa pracy do 8,2 proc. w listopadzie).</a:t>
            </a:r>
          </a:p>
          <a:p>
            <a:pPr lvl="0" algn="just"/>
            <a:r>
              <a:rPr lang="pl-PL" sz="2200" dirty="0">
                <a:solidFill>
                  <a:srgbClr val="000000"/>
                </a:solidFill>
              </a:rPr>
              <a:t>W całej Unii najlepsze tempo rozwoju miała w trzecim kwartale Rumunia (+4,6 proc</a:t>
            </a:r>
            <a:r>
              <a:rPr lang="pl-PL" sz="2200" dirty="0" smtClean="0">
                <a:solidFill>
                  <a:srgbClr val="000000"/>
                </a:solidFill>
              </a:rPr>
              <a:t>.).</a:t>
            </a:r>
            <a:endParaRPr lang="pl-PL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76362"/>
          </a:xfrm>
        </p:spPr>
        <p:txBody>
          <a:bodyPr/>
          <a:lstStyle/>
          <a:p>
            <a:r>
              <a:rPr lang="pl-PL" sz="2400" dirty="0" smtClean="0"/>
              <a:t>PKB Polski na tle UE w 2016 r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908720"/>
            <a:ext cx="8229600" cy="5760640"/>
          </a:xfrm>
        </p:spPr>
        <p:txBody>
          <a:bodyPr/>
          <a:lstStyle/>
          <a:p>
            <a:pPr lvl="0" algn="just"/>
            <a:r>
              <a:rPr lang="pl-PL" sz="2200" dirty="0">
                <a:solidFill>
                  <a:srgbClr val="000000"/>
                </a:solidFill>
              </a:rPr>
              <a:t>Polski wzrost PKB o 2,2 proc. rok do roku w trzecim kwartale dał nam dopiero jedenaste miejsce w całej Unii. Kwartał wcześniej wyprzedzało nas siedem państw. Poza Hiszpanią tempem rozwoju wyprzedziły nas jeszcze: Rumunia (+4,6 proc.), Bułgaria (+3,4 proc.), Słowacja (+3,2 proc.), Słowenia (+3,0 proc.), Cypr (+2,8 proc.), Szwecja (+2,8 proc.), Chorwacja (+2,7 proc.) i Holandia (+2,4 proc.).</a:t>
            </a:r>
          </a:p>
          <a:p>
            <a:pPr lvl="0" algn="just"/>
            <a:r>
              <a:rPr lang="pl-PL" sz="2200" dirty="0">
                <a:solidFill>
                  <a:srgbClr val="000000"/>
                </a:solidFill>
              </a:rPr>
              <a:t>Nasza gospodarka stanowiła w trzecim kwartale 2,8 proc. PKB całej Unii, co dawało nam ósme miejsce wśród krajów UE. Poza Unią w Europie wyprzedzała nas jeszcze Szwajcaria.</a:t>
            </a:r>
          </a:p>
          <a:p>
            <a:pPr lvl="0" algn="just"/>
            <a:r>
              <a:rPr lang="pl-PL" sz="2200" dirty="0">
                <a:solidFill>
                  <a:srgbClr val="000000"/>
                </a:solidFill>
              </a:rPr>
              <a:t>W porównaniu z trzecim kwartałem ubiegłego roku pogłębiła się przy tym różnica pomiędzy nami a wyprzedzającą nas o włos Szwecją. Różnica w Produkcie Krajowym Brutto wyniosła 8,3 mld euro, a rok temu była o połowę niższa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11452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walskiA\Pictures\pk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3529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05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64896" cy="648072"/>
          </a:xfrm>
        </p:spPr>
        <p:txBody>
          <a:bodyPr/>
          <a:lstStyle/>
          <a:p>
            <a:r>
              <a:rPr lang="pl-PL" dirty="0" smtClean="0"/>
              <a:t>Tempo wzrostu PKB w Polsce i UE w latach 1996-2016 w % </a:t>
            </a:r>
            <a:endParaRPr lang="pl-PL" dirty="0"/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1271774"/>
              </p:ext>
            </p:extLst>
          </p:nvPr>
        </p:nvGraphicFramePr>
        <p:xfrm>
          <a:off x="539552" y="980728"/>
          <a:ext cx="8424862" cy="561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20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PKB Polski 2014-2016</a:t>
            </a:r>
            <a:br>
              <a:rPr lang="pl-PL" dirty="0" smtClean="0"/>
            </a:b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760006"/>
              </p:ext>
            </p:extLst>
          </p:nvPr>
        </p:nvGraphicFramePr>
        <p:xfrm>
          <a:off x="899592" y="764704"/>
          <a:ext cx="7956748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948"/>
                <a:gridCol w="4908252"/>
                <a:gridCol w="2292548"/>
              </a:tblGrid>
              <a:tr h="469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42811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469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5411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pl-P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pic>
        <p:nvPicPr>
          <p:cNvPr id="7" name="Obraz 6" descr="Poland GDP Annual Growth Ra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920880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pl-PL" sz="2400" kern="1200" dirty="0" smtClean="0">
                <a:solidFill>
                  <a:srgbClr val="000000"/>
                </a:solidFill>
                <a:latin typeface="EC Square Sans Pro Light"/>
              </a:rPr>
              <a:t/>
            </a:r>
            <a:br>
              <a:rPr lang="pl-PL" sz="2400" kern="1200" dirty="0" smtClean="0">
                <a:solidFill>
                  <a:srgbClr val="000000"/>
                </a:solidFill>
                <a:latin typeface="EC Square Sans Pro Light"/>
              </a:rPr>
            </a:br>
            <a:r>
              <a:rPr lang="pl-PL" sz="2400" kern="1200" dirty="0">
                <a:solidFill>
                  <a:srgbClr val="000000"/>
                </a:solidFill>
                <a:latin typeface="EC Square Sans Pro Light"/>
              </a:rPr>
              <a:t/>
            </a:r>
            <a:br>
              <a:rPr lang="pl-PL" sz="2400" kern="1200" dirty="0">
                <a:solidFill>
                  <a:srgbClr val="000000"/>
                </a:solidFill>
                <a:latin typeface="EC Square Sans Pro Light"/>
              </a:rPr>
            </a:br>
            <a:r>
              <a:rPr lang="pl-PL" sz="2400" kern="1200" dirty="0" smtClean="0">
                <a:solidFill>
                  <a:srgbClr val="000000"/>
                </a:solidFill>
                <a:latin typeface="EC Square Sans Pro Light"/>
              </a:rPr>
              <a:t/>
            </a:r>
            <a:br>
              <a:rPr lang="pl-PL" sz="2400" kern="1200" dirty="0" smtClean="0">
                <a:solidFill>
                  <a:srgbClr val="000000"/>
                </a:solidFill>
                <a:latin typeface="EC Square Sans Pro Light"/>
              </a:rPr>
            </a:br>
            <a:r>
              <a:rPr lang="en-US" sz="2400" kern="1200" dirty="0" smtClean="0">
                <a:solidFill>
                  <a:srgbClr val="000000"/>
                </a:solidFill>
                <a:latin typeface="EC Square Sans Pro Light"/>
              </a:rPr>
              <a:t>European </a:t>
            </a:r>
            <a:r>
              <a:rPr lang="en-US" sz="2400" kern="1200" dirty="0">
                <a:solidFill>
                  <a:srgbClr val="000000"/>
                </a:solidFill>
                <a:latin typeface="EC Square Sans Pro Light"/>
              </a:rPr>
              <a:t>Economic Forecast Autumn </a:t>
            </a:r>
            <a:r>
              <a:rPr lang="en-US" sz="2400" kern="1200" dirty="0" smtClean="0">
                <a:solidFill>
                  <a:srgbClr val="000000"/>
                </a:solidFill>
                <a:latin typeface="EC Square Sans Pro Light"/>
              </a:rPr>
              <a:t>2016</a:t>
            </a:r>
            <a:r>
              <a:rPr lang="pl-PL" sz="2400" kern="1200" dirty="0" smtClean="0">
                <a:solidFill>
                  <a:srgbClr val="000000"/>
                </a:solidFill>
                <a:latin typeface="EC Square Sans Pro Light"/>
              </a:rPr>
              <a:t/>
            </a:r>
            <a:br>
              <a:rPr lang="pl-PL" sz="2400" kern="1200" dirty="0" smtClean="0">
                <a:solidFill>
                  <a:srgbClr val="000000"/>
                </a:solidFill>
                <a:latin typeface="EC Square Sans Pro Light"/>
              </a:rPr>
            </a:br>
            <a:r>
              <a:rPr lang="pl-PL" sz="1800" kern="1200" dirty="0" err="1" smtClean="0">
                <a:solidFill>
                  <a:srgbClr val="000000"/>
                </a:solidFill>
                <a:latin typeface="EC Square Sans Pro Light"/>
              </a:rPr>
              <a:t>Forecasts</a:t>
            </a:r>
            <a:r>
              <a:rPr lang="pl-PL" sz="1800" kern="1200" dirty="0" smtClean="0">
                <a:solidFill>
                  <a:srgbClr val="000000"/>
                </a:solidFill>
                <a:latin typeface="EC Square Sans Pro Light"/>
              </a:rPr>
              <a:t> </a:t>
            </a:r>
            <a:r>
              <a:rPr lang="pl-PL" sz="1800" kern="1200" dirty="0">
                <a:solidFill>
                  <a:srgbClr val="000000"/>
                </a:solidFill>
                <a:latin typeface="EC Square Sans Pro Light"/>
              </a:rPr>
              <a:t>for </a:t>
            </a:r>
            <a:r>
              <a:rPr lang="pl-PL" sz="1800" kern="1200" dirty="0" smtClean="0">
                <a:solidFill>
                  <a:srgbClr val="000000"/>
                </a:solidFill>
                <a:latin typeface="EC Square Sans Pro Light"/>
              </a:rPr>
              <a:t>Poland </a:t>
            </a:r>
            <a:r>
              <a:rPr lang="sv-SE" sz="1800" dirty="0" smtClean="0">
                <a:latin typeface="EC Square Sans Pro"/>
              </a:rPr>
              <a:t>9 </a:t>
            </a:r>
            <a:r>
              <a:rPr lang="sv-SE" sz="1800" dirty="0">
                <a:latin typeface="EC Square Sans Pro"/>
              </a:rPr>
              <a:t>listopada 2016 r</a:t>
            </a:r>
            <a:r>
              <a:rPr lang="sv-SE" sz="1800" dirty="0" smtClean="0">
                <a:latin typeface="EC Square Sans Pro"/>
              </a:rPr>
              <a:t>.</a:t>
            </a:r>
            <a:r>
              <a:rPr lang="pl-PL" sz="1800" dirty="0" smtClean="0">
                <a:latin typeface="EC Square Sans Pro"/>
              </a:rPr>
              <a:t> </a:t>
            </a:r>
            <a:r>
              <a:rPr lang="sv-SE" sz="1800" dirty="0" smtClean="0">
                <a:latin typeface="EC Square Sans Pro"/>
              </a:rPr>
              <a:t>Komisja Europejska</a:t>
            </a:r>
            <a:r>
              <a:rPr lang="pl-PL" sz="1800" dirty="0">
                <a:latin typeface="EC Square Sans Pro"/>
              </a:rPr>
              <a:t> </a:t>
            </a:r>
            <a:r>
              <a:rPr lang="sv-SE" sz="1800" dirty="0" smtClean="0">
                <a:latin typeface="EC Square Sans Pro"/>
              </a:rPr>
              <a:t>Institutional </a:t>
            </a:r>
            <a:r>
              <a:rPr lang="sv-SE" sz="1800" dirty="0">
                <a:latin typeface="EC Square Sans Pro"/>
              </a:rPr>
              <a:t>Papers </a:t>
            </a:r>
            <a:r>
              <a:rPr lang="sv-SE" sz="1800" dirty="0" smtClean="0">
                <a:latin typeface="EC Square Sans Pro"/>
              </a:rPr>
              <a:t>38</a:t>
            </a:r>
            <a:r>
              <a:rPr lang="pl-PL" sz="1800" dirty="0" smtClean="0">
                <a:latin typeface="EC Square Sans Pro"/>
              </a:rPr>
              <a:t>/</a:t>
            </a:r>
            <a:r>
              <a:rPr lang="sv-SE" sz="1800" dirty="0" smtClean="0">
                <a:latin typeface="EC Square Sans Pro"/>
              </a:rPr>
              <a:t>16</a:t>
            </a:r>
            <a:r>
              <a:rPr lang="sv-SE" sz="2400" dirty="0">
                <a:latin typeface="EC Square Sans Pro"/>
              </a:rPr>
              <a:t/>
            </a:r>
            <a:br>
              <a:rPr lang="sv-SE" sz="2400" dirty="0">
                <a:latin typeface="EC Square Sans Pro"/>
              </a:rPr>
            </a:br>
            <a:r>
              <a:rPr lang="pl-PL" sz="2400" dirty="0">
                <a:latin typeface="Arial"/>
              </a:rPr>
              <a:t/>
            </a:r>
            <a:br>
              <a:rPr lang="pl-PL" sz="2400" dirty="0">
                <a:latin typeface="Arial"/>
              </a:rPr>
            </a:br>
            <a:r>
              <a:rPr lang="pl-PL" sz="2400" dirty="0"/>
              <a:t/>
            </a:r>
            <a:br>
              <a:rPr lang="pl-PL" sz="2400" dirty="0"/>
            </a:b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4966846"/>
              </p:ext>
            </p:extLst>
          </p:nvPr>
        </p:nvGraphicFramePr>
        <p:xfrm>
          <a:off x="611559" y="836714"/>
          <a:ext cx="8352929" cy="5941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703"/>
                <a:gridCol w="1524428"/>
                <a:gridCol w="1887387"/>
                <a:gridCol w="1379244"/>
                <a:gridCol w="1162167"/>
              </a:tblGrid>
              <a:tr h="435428">
                <a:tc>
                  <a:txBody>
                    <a:bodyPr/>
                    <a:lstStyle/>
                    <a:p>
                      <a:endParaRPr lang="pl-PL" sz="2000" dirty="0">
                        <a:effectLst/>
                        <a:latin typeface="EC Square Sans Pro Light"/>
                      </a:endParaRP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effectLst/>
                          <a:latin typeface="EC Square Sans Pro Light"/>
                        </a:rPr>
                        <a:t>      2015</a:t>
                      </a:r>
                      <a:endParaRPr lang="pl-PL" sz="2000" dirty="0">
                        <a:effectLst/>
                        <a:latin typeface="EC Square Sans Pro Light"/>
                      </a:endParaRP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 Light"/>
                        </a:rPr>
                        <a:t>2016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effectLst/>
                          <a:latin typeface="EC Square Sans Pro Light"/>
                        </a:rPr>
                        <a:t> 2017</a:t>
                      </a:r>
                      <a:endParaRPr lang="pl-PL" sz="2000" dirty="0">
                        <a:effectLst/>
                        <a:latin typeface="EC Square Sans Pro Light"/>
                      </a:endParaRP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smtClean="0">
                          <a:effectLst/>
                          <a:latin typeface="EC Square Sans Pro Light"/>
                        </a:rPr>
                        <a:t>2 018</a:t>
                      </a:r>
                      <a:endParaRPr lang="pl-PL" sz="2000" dirty="0">
                        <a:effectLst/>
                        <a:latin typeface="EC Square Sans Pro Light"/>
                      </a:endParaRPr>
                    </a:p>
                  </a:txBody>
                  <a:tcPr marL="58025" marR="58025" marT="29013" marB="29013" anchor="ctr"/>
                </a:tc>
              </a:tr>
              <a:tr h="878210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>
                          <a:effectLst/>
                          <a:latin typeface="EC Square Sans Pro Medium"/>
                        </a:rPr>
                        <a:t>GDP </a:t>
                      </a:r>
                      <a:r>
                        <a:rPr lang="pl-PL" sz="2000" b="1" dirty="0" err="1">
                          <a:effectLst/>
                          <a:latin typeface="EC Square Sans Pro Medium"/>
                        </a:rPr>
                        <a:t>growth</a:t>
                      </a:r>
                      <a:r>
                        <a:rPr lang="pl-PL" sz="2000" b="1" dirty="0">
                          <a:effectLst/>
                          <a:latin typeface="EC Square Sans Pro Medium"/>
                        </a:rPr>
                        <a:t> (%, </a:t>
                      </a:r>
                      <a:r>
                        <a:rPr lang="pl-PL" sz="2000" b="1" dirty="0" err="1">
                          <a:effectLst/>
                          <a:latin typeface="EC Square Sans Pro Medium"/>
                        </a:rPr>
                        <a:t>yoy</a:t>
                      </a:r>
                      <a:r>
                        <a:rPr lang="pl-PL" sz="2000" b="1" dirty="0">
                          <a:effectLst/>
                          <a:latin typeface="EC Square Sans Pro Medium"/>
                        </a:rPr>
                        <a:t>)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3,9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3,1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3,4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3,2</a:t>
                      </a:r>
                    </a:p>
                  </a:txBody>
                  <a:tcPr marL="58025" marR="58025" marT="29013" marB="29013" anchor="ctr"/>
                </a:tc>
              </a:tr>
              <a:tr h="878210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 err="1">
                          <a:effectLst/>
                          <a:latin typeface="EC Square Sans Pro Medium"/>
                        </a:rPr>
                        <a:t>Inflation</a:t>
                      </a:r>
                      <a:r>
                        <a:rPr lang="pl-PL" sz="2000" b="1" dirty="0">
                          <a:effectLst/>
                          <a:latin typeface="EC Square Sans Pro Medium"/>
                        </a:rPr>
                        <a:t> (%, </a:t>
                      </a:r>
                      <a:r>
                        <a:rPr lang="pl-PL" sz="2000" b="1" dirty="0" err="1">
                          <a:effectLst/>
                          <a:latin typeface="EC Square Sans Pro Medium"/>
                        </a:rPr>
                        <a:t>yoy</a:t>
                      </a:r>
                      <a:r>
                        <a:rPr lang="pl-PL" sz="2000" b="1" dirty="0">
                          <a:effectLst/>
                          <a:latin typeface="EC Square Sans Pro Medium"/>
                        </a:rPr>
                        <a:t>)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-0,7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-0,2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1,3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1,8</a:t>
                      </a:r>
                    </a:p>
                  </a:txBody>
                  <a:tcPr marL="58025" marR="58025" marT="29013" marB="29013" anchor="ctr"/>
                </a:tc>
              </a:tr>
              <a:tr h="878210">
                <a:tc>
                  <a:txBody>
                    <a:bodyPr/>
                    <a:lstStyle/>
                    <a:p>
                      <a:pPr algn="l"/>
                      <a:r>
                        <a:rPr lang="pl-PL" sz="2000" b="1">
                          <a:effectLst/>
                          <a:latin typeface="EC Square Sans Pro Medium"/>
                        </a:rPr>
                        <a:t>Unemployment (%)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effectLst/>
                          <a:latin typeface="EC Square Sans Pro"/>
                        </a:rPr>
                        <a:t>7,5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6,2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5,6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4,7</a:t>
                      </a:r>
                    </a:p>
                  </a:txBody>
                  <a:tcPr marL="58025" marR="58025" marT="29013" marB="29013" anchor="ctr"/>
                </a:tc>
              </a:tr>
              <a:tr h="996582">
                <a:tc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effectLst/>
                          <a:latin typeface="EC Square Sans Pro Medium"/>
                        </a:rPr>
                        <a:t>Public budget balance (% of GDP)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effectLst/>
                          <a:latin typeface="EC Square Sans Pro"/>
                        </a:rPr>
                        <a:t>-2,6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-2,4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-3,0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-3,1</a:t>
                      </a:r>
                    </a:p>
                  </a:txBody>
                  <a:tcPr marL="58025" marR="58025" marT="29013" marB="29013" anchor="ctr"/>
                </a:tc>
              </a:tr>
              <a:tr h="878210">
                <a:tc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effectLst/>
                          <a:latin typeface="EC Square Sans Pro Medium"/>
                        </a:rPr>
                        <a:t>Gross public debt (% of GDP)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effectLst/>
                          <a:latin typeface="EC Square Sans Pro"/>
                        </a:rPr>
                        <a:t>51,1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effectLst/>
                          <a:latin typeface="EC Square Sans Pro"/>
                        </a:rPr>
                        <a:t>53,4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55,0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55,5</a:t>
                      </a:r>
                    </a:p>
                  </a:txBody>
                  <a:tcPr marL="58025" marR="58025" marT="29013" marB="29013" anchor="ctr"/>
                </a:tc>
              </a:tr>
              <a:tr h="996582">
                <a:tc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effectLst/>
                          <a:latin typeface="EC Square Sans Pro Medium"/>
                        </a:rPr>
                        <a:t>Current account balance (% of GDP)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effectLst/>
                          <a:latin typeface="EC Square Sans Pro"/>
                        </a:rPr>
                        <a:t>0,9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>
                          <a:effectLst/>
                          <a:latin typeface="EC Square Sans Pro"/>
                        </a:rPr>
                        <a:t>0,8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0,2</a:t>
                      </a:r>
                    </a:p>
                  </a:txBody>
                  <a:tcPr marL="58025" marR="58025" marT="29013" marB="29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EC Square Sans Pro"/>
                        </a:rPr>
                        <a:t>-0,1</a:t>
                      </a:r>
                    </a:p>
                  </a:txBody>
                  <a:tcPr marL="58025" marR="58025" marT="29013" marB="2901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0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92386"/>
          </a:xfrm>
        </p:spPr>
        <p:txBody>
          <a:bodyPr/>
          <a:lstStyle/>
          <a:p>
            <a:r>
              <a:rPr lang="pl-PL" b="1" dirty="0"/>
              <a:t>Skup mleka w kraju (mln litrów)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040178"/>
              </p:ext>
            </p:extLst>
          </p:nvPr>
        </p:nvGraphicFramePr>
        <p:xfrm>
          <a:off x="468313" y="17732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17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3528392"/>
          </a:xfrm>
        </p:spPr>
        <p:txBody>
          <a:bodyPr>
            <a:normAutofit fontScale="90000"/>
          </a:bodyPr>
          <a:lstStyle/>
          <a:p>
            <a:r>
              <a:rPr lang="pl-PL" sz="10700" b="1" dirty="0" smtClean="0">
                <a:solidFill>
                  <a:srgbClr val="FF0000"/>
                </a:solidFill>
              </a:rPr>
              <a:t>RÓWNO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/>
              <a:t>czy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sz="10700" b="1" dirty="0" smtClean="0">
                <a:solidFill>
                  <a:srgbClr val="00B050"/>
                </a:solidFill>
              </a:rPr>
              <a:t>sprawiedliwie</a:t>
            </a:r>
            <a:endParaRPr lang="pl-PL" sz="107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3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600" dirty="0" smtClean="0"/>
              <a:t>Równość a efektywność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472608"/>
          </a:xfrm>
        </p:spPr>
        <p:txBody>
          <a:bodyPr>
            <a:normAutofit/>
          </a:bodyPr>
          <a:lstStyle/>
          <a:p>
            <a:r>
              <a:rPr lang="pl-PL" sz="2800" dirty="0" smtClean="0"/>
              <a:t>Zasada równości: </a:t>
            </a:r>
            <a:r>
              <a:rPr lang="pl-PL" sz="2800" b="1" dirty="0" smtClean="0"/>
              <a:t>etycznie preferowane powinny być bardziej równe lub mniej nierówne rozkłady zaspokojenia potrzeb</a:t>
            </a:r>
          </a:p>
          <a:p>
            <a:endParaRPr lang="pl-PL" sz="2800" dirty="0" smtClean="0"/>
          </a:p>
          <a:p>
            <a:r>
              <a:rPr lang="pl-PL" sz="2800" dirty="0" smtClean="0"/>
              <a:t>Zasada efektywności: </a:t>
            </a:r>
            <a:r>
              <a:rPr lang="pl-PL" sz="2800" b="1" dirty="0" smtClean="0"/>
              <a:t>etycznie preferowane powinny być stany społeczeństwa, w których sytuacja każdego jest lepsza nad takie, w których jest ona gorsza</a:t>
            </a:r>
          </a:p>
          <a:p>
            <a:pPr marL="0" indent="0">
              <a:buNone/>
            </a:pPr>
            <a:endParaRPr lang="pl-PL" sz="2800" dirty="0" smtClean="0"/>
          </a:p>
          <a:p>
            <a:endParaRPr lang="pl-PL" sz="2800" b="1" i="1" dirty="0" smtClean="0"/>
          </a:p>
          <a:p>
            <a:r>
              <a:rPr lang="pl-PL" sz="2800" b="1" i="1" dirty="0" smtClean="0"/>
              <a:t>Której z tych zasad dać preferencję?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90901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pl-PL" sz="3200" dirty="0" smtClean="0"/>
              <a:t>Czy równość jest wartością autoteliczną?</a:t>
            </a:r>
            <a:br>
              <a:rPr lang="pl-PL" sz="3200" dirty="0" smtClean="0"/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4857403"/>
          </a:xfrm>
        </p:spPr>
        <p:txBody>
          <a:bodyPr/>
          <a:lstStyle/>
          <a:p>
            <a:r>
              <a:rPr lang="pl-PL" sz="3600" dirty="0" smtClean="0"/>
              <a:t>Zabranie bogatym części bogactwa wyrównuje sytuację, zmniejsza się bowiem różnica między nimi a resztą (w tym biednymi).</a:t>
            </a:r>
          </a:p>
          <a:p>
            <a:endParaRPr lang="pl-PL" sz="3600" dirty="0" smtClean="0"/>
          </a:p>
          <a:p>
            <a:r>
              <a:rPr lang="pl-PL" sz="3600" dirty="0" smtClean="0"/>
              <a:t>Jeżeli równość jest wartością autoteliczną, to nie ma znaczenia, co się stanie z tym, co zostało odebrane bogatym</a:t>
            </a:r>
          </a:p>
          <a:p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7022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dirty="0" smtClean="0"/>
              <a:t>Czy globalizacja pogłębia zakres i skalę ubóstwa? Czy ubóstwo to jest konsekwencją globalizacji?</a:t>
            </a:r>
            <a:br>
              <a:rPr lang="pl-PL" sz="3200" dirty="0" smtClean="0"/>
            </a:b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5256584"/>
          </a:xfrm>
        </p:spPr>
        <p:txBody>
          <a:bodyPr>
            <a:normAutofit lnSpcReduction="10000"/>
          </a:bodyPr>
          <a:lstStyle/>
          <a:p>
            <a:r>
              <a:rPr lang="pl-PL" sz="4600" b="1" dirty="0" smtClean="0"/>
              <a:t>Nie </a:t>
            </a:r>
            <a:endParaRPr lang="pl-PL" sz="4600" b="1" dirty="0"/>
          </a:p>
          <a:p>
            <a:pPr marL="0" indent="0">
              <a:buNone/>
            </a:pPr>
            <a:r>
              <a:rPr lang="pl-PL" sz="2400" dirty="0"/>
              <a:t>Dzięki globalizacji wiele ubogich regionów i krajów uzyskało szanse wyrwania się z kręgu gospodarczej zapaści.</a:t>
            </a:r>
          </a:p>
          <a:p>
            <a:pPr marL="0" indent="0">
              <a:buNone/>
            </a:pPr>
            <a:r>
              <a:rPr lang="pl-PL" sz="2400" dirty="0"/>
              <a:t>Nigdy na świecie nie istniało tyle miejsc pracy pozwalających na godziwą egzystencję.</a:t>
            </a:r>
          </a:p>
          <a:p>
            <a:pPr marL="0" indent="0">
              <a:buNone/>
            </a:pPr>
            <a:r>
              <a:rPr lang="pl-PL" sz="2400" dirty="0"/>
              <a:t> </a:t>
            </a:r>
          </a:p>
          <a:p>
            <a:r>
              <a:rPr lang="pl-PL" sz="4600" b="1" dirty="0"/>
              <a:t>Tak</a:t>
            </a:r>
          </a:p>
          <a:p>
            <a:pPr marL="0" indent="0">
              <a:buNone/>
            </a:pPr>
            <a:r>
              <a:rPr lang="pl-PL" sz="2400" dirty="0"/>
              <a:t>Globalizacja prowadzi do polaryzacji na jednym biegunie powstają bieguny skrajnego ubóstwa na drugim nieprawdopodobnego bogactwa.</a:t>
            </a:r>
          </a:p>
          <a:p>
            <a:pPr marL="0" indent="0">
              <a:buNone/>
            </a:pPr>
            <a:r>
              <a:rPr lang="pl-PL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61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760"/>
            <a:ext cx="6912768" cy="673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3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Praktyka gospodarcza wobec problemu efektywności i sprawiedliwości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507288" cy="4281339"/>
          </a:xfrm>
        </p:spPr>
        <p:txBody>
          <a:bodyPr/>
          <a:lstStyle/>
          <a:p>
            <a:r>
              <a:rPr lang="pl-PL" sz="3200" dirty="0" smtClean="0"/>
              <a:t>Ten rząd rządzi najlepiej, który rządzi najmniej </a:t>
            </a:r>
            <a:r>
              <a:rPr lang="pl-PL" sz="2800" dirty="0" smtClean="0"/>
              <a:t>(Thomas </a:t>
            </a:r>
            <a:r>
              <a:rPr lang="pl-PL" sz="2800" dirty="0" err="1" smtClean="0"/>
              <a:t>Paine</a:t>
            </a:r>
            <a:r>
              <a:rPr lang="pl-PL" sz="2800" dirty="0" smtClean="0"/>
              <a:t>)</a:t>
            </a:r>
          </a:p>
          <a:p>
            <a:endParaRPr lang="pl-PL" dirty="0"/>
          </a:p>
          <a:p>
            <a:r>
              <a:rPr lang="pl-PL" sz="3200" dirty="0" smtClean="0"/>
              <a:t>Mamy jeden z najwyższych indeksów dobrobytu na świecie, bo mieliśmy wysokie stawki podatkowe. </a:t>
            </a:r>
          </a:p>
          <a:p>
            <a:pPr marL="0" indent="0">
              <a:buNone/>
            </a:pPr>
            <a:r>
              <a:rPr lang="pl-PL" dirty="0" smtClean="0"/>
              <a:t>   </a:t>
            </a:r>
            <a:r>
              <a:rPr lang="pl-PL" sz="2800" dirty="0" smtClean="0"/>
              <a:t>(Minister Finansów Szwecji)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9041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92696"/>
          </a:xfrm>
        </p:spPr>
        <p:txBody>
          <a:bodyPr/>
          <a:lstStyle/>
          <a:p>
            <a:r>
              <a:rPr lang="pl-PL" sz="2800" dirty="0" smtClean="0"/>
              <a:t>Zaklęty kręg ubóstwa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836712"/>
            <a:ext cx="8496944" cy="5832226"/>
          </a:xfrm>
        </p:spPr>
        <p:txBody>
          <a:bodyPr/>
          <a:lstStyle/>
          <a:p>
            <a:r>
              <a:rPr lang="pl-PL" dirty="0" smtClean="0"/>
              <a:t>… </a:t>
            </a:r>
            <a:r>
              <a:rPr lang="pl-PL" sz="2800" dirty="0" smtClean="0"/>
              <a:t>Gdy nasza fortuna omdlewa, najczęściej przez własne nasze błędy, składamy winę naszej niedoli na słońce, księżyc i gwiazdy, niby, że zostaliśmy łotrami z konieczności, głupcami przez niebieskie zarządzenie, hultajami i złodziejami i oszustami przez sfer przewagę, pijakami, kłamcami i cudzołożnikami przez wymuszone posłuszeństwo wpływom planetarnym, słowem, że wszystkie nasze występki są tylko bożym zrządzeniem. Doskonały wykręt wszetecznika zwalić swoje koźle pociągi na gwiazdy.</a:t>
            </a:r>
          </a:p>
          <a:p>
            <a:endParaRPr lang="pl-PL" sz="2400" dirty="0" smtClean="0"/>
          </a:p>
          <a:p>
            <a:pPr marL="3200400" lvl="7" indent="0">
              <a:buNone/>
            </a:pPr>
            <a:r>
              <a:rPr lang="pl-PL" sz="2400" i="1" dirty="0" smtClean="0"/>
              <a:t>Wiliam Szekspir, </a:t>
            </a:r>
            <a:r>
              <a:rPr lang="pl-PL" sz="2200" i="1" dirty="0" smtClean="0"/>
              <a:t>Król Lear, Akt I, </a:t>
            </a:r>
            <a:r>
              <a:rPr lang="pl-PL" sz="2400" i="1" dirty="0" smtClean="0"/>
              <a:t>scena II</a:t>
            </a:r>
            <a:endParaRPr lang="pl-PL" sz="2400" i="1" dirty="0"/>
          </a:p>
          <a:p>
            <a:pPr marL="0" indent="0">
              <a:buNone/>
            </a:pPr>
            <a:r>
              <a:rPr lang="pl-PL" sz="2400" dirty="0" smtClean="0"/>
              <a:t>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0123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936402"/>
          </a:xfrm>
        </p:spPr>
        <p:txBody>
          <a:bodyPr/>
          <a:lstStyle/>
          <a:p>
            <a:r>
              <a:rPr lang="pl-PL" dirty="0" smtClean="0"/>
              <a:t>Widmo krąży nad Zachodem – widmo marginesu społecznego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 smtClean="0"/>
              <a:t>Bezwarunkowe pochylanie się nad losem nędzarzy choć eliminuje ubóstwo w sensie materialnym, prowadzi do rozpowszechniania być może mniej przykrego, lecz nie mniej przygnębiającego ubóstwa duchowego.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/>
              <a:t>				</a:t>
            </a:r>
            <a:r>
              <a:rPr lang="pl-PL" sz="2400" dirty="0" err="1" smtClean="0"/>
              <a:t>Theodore</a:t>
            </a:r>
            <a:r>
              <a:rPr lang="pl-PL" sz="2400" dirty="0" smtClean="0"/>
              <a:t> </a:t>
            </a:r>
            <a:r>
              <a:rPr lang="pl-PL" sz="2400" dirty="0" err="1" smtClean="0"/>
              <a:t>Dalrymple</a:t>
            </a:r>
            <a:r>
              <a:rPr lang="pl-PL" sz="2400" dirty="0" smtClean="0"/>
              <a:t>, </a:t>
            </a:r>
            <a:r>
              <a:rPr lang="pl-PL" sz="2400" i="1" dirty="0" smtClean="0"/>
              <a:t>Na dnie. </a:t>
            </a:r>
          </a:p>
        </p:txBody>
      </p:sp>
    </p:spTree>
    <p:extLst>
      <p:ext uri="{BB962C8B-B14F-4D97-AF65-F5344CB8AC3E}">
        <p14:creationId xmlns:p14="http://schemas.microsoft.com/office/powerpoint/2010/main" val="271530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188641"/>
            <a:ext cx="8424936" cy="864096"/>
          </a:xfrm>
        </p:spPr>
        <p:txBody>
          <a:bodyPr>
            <a:normAutofit/>
          </a:bodyPr>
          <a:lstStyle/>
          <a:p>
            <a:r>
              <a:rPr lang="pl-PL" dirty="0" smtClean="0"/>
              <a:t>Jak osiągnąć większą równość dochodową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129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8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Równość kosztuje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86" y="1600200"/>
            <a:ext cx="479702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7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04354"/>
          </a:xfrm>
        </p:spPr>
        <p:txBody>
          <a:bodyPr/>
          <a:lstStyle/>
          <a:p>
            <a:r>
              <a:rPr lang="pl-PL" b="1" dirty="0"/>
              <a:t>Liczba dostawców mleka (na początku danego roku kwotowego</a:t>
            </a:r>
            <a:endParaRPr lang="pl-PL" dirty="0"/>
          </a:p>
        </p:txBody>
      </p:sp>
      <p:pic>
        <p:nvPicPr>
          <p:cNvPr id="5" name="Symbol zastępczy zawartości 4" descr="C:\Users\BuksB\Pictures\Nowy obraz (8)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136904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8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21804" y="188641"/>
            <a:ext cx="7772400" cy="43204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RÓWNO</a:t>
            </a:r>
            <a:r>
              <a:rPr lang="pl-PL" dirty="0" smtClean="0"/>
              <a:t> czy </a:t>
            </a:r>
            <a:r>
              <a:rPr lang="pl-PL" dirty="0" smtClean="0">
                <a:solidFill>
                  <a:srgbClr val="00B050"/>
                </a:solidFill>
              </a:rPr>
              <a:t>sprawiedliwie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9552" y="3140968"/>
            <a:ext cx="6400800" cy="1152128"/>
          </a:xfrm>
        </p:spPr>
        <p:txBody>
          <a:bodyPr>
            <a:normAutofit/>
          </a:bodyPr>
          <a:lstStyle/>
          <a:p>
            <a:pPr algn="l"/>
            <a:r>
              <a:rPr lang="pl-PL" sz="1800" b="1" dirty="0" smtClean="0">
                <a:solidFill>
                  <a:schemeClr val="tx1"/>
                </a:solidFill>
                <a:hlinkClick r:id="" action="ppaction://hlinkshowjump?jump=nextslide"/>
              </a:rPr>
              <a:t>1.</a:t>
            </a:r>
            <a:endParaRPr lang="pl-PL" sz="2000" b="1" dirty="0" smtClean="0">
              <a:solidFill>
                <a:schemeClr val="tx1"/>
              </a:solidFill>
              <a:hlinkClick r:id="" action="ppaction://hlinkshowjump?jump=nextslide"/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1406122" y="3666241"/>
            <a:ext cx="6264696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</a:rPr>
              <a:t>brat 1</a:t>
            </a:r>
            <a:endParaRPr lang="pl-PL" sz="3200" b="1" dirty="0">
              <a:solidFill>
                <a:schemeClr val="bg1"/>
              </a:solidFill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1475656" y="836712"/>
            <a:ext cx="6264696" cy="2376264"/>
            <a:chOff x="1475656" y="1124744"/>
            <a:chExt cx="6264696" cy="1584176"/>
          </a:xfrm>
        </p:grpSpPr>
        <p:sp>
          <p:nvSpPr>
            <p:cNvPr id="6" name="Prostokąt zaokrąglony 5"/>
            <p:cNvSpPr/>
            <p:nvPr/>
          </p:nvSpPr>
          <p:spPr>
            <a:xfrm>
              <a:off x="2123728" y="1480402"/>
              <a:ext cx="1584176" cy="50405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 smtClean="0">
                  <a:solidFill>
                    <a:schemeClr val="bg1"/>
                  </a:solidFill>
                </a:rPr>
                <a:t>brat 1</a:t>
              </a:r>
              <a:endParaRPr lang="pl-PL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Prostokąt zaokrąglony 10"/>
            <p:cNvSpPr/>
            <p:nvPr/>
          </p:nvSpPr>
          <p:spPr>
            <a:xfrm>
              <a:off x="3851920" y="1124744"/>
              <a:ext cx="1584176" cy="50405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 smtClean="0">
                  <a:solidFill>
                    <a:schemeClr val="bg1"/>
                  </a:solidFill>
                </a:rPr>
                <a:t>OJCIEC</a:t>
              </a:r>
              <a:endParaRPr lang="pl-PL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Prostokąt zaokrąglony 11"/>
            <p:cNvSpPr/>
            <p:nvPr/>
          </p:nvSpPr>
          <p:spPr>
            <a:xfrm>
              <a:off x="5580112" y="1480402"/>
              <a:ext cx="1584176" cy="504056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 smtClean="0">
                  <a:solidFill>
                    <a:schemeClr val="bg1"/>
                  </a:solidFill>
                </a:rPr>
                <a:t>brat 2</a:t>
              </a:r>
              <a:endParaRPr lang="pl-PL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Prostokąt zaokrąglony 13"/>
            <p:cNvSpPr/>
            <p:nvPr/>
          </p:nvSpPr>
          <p:spPr>
            <a:xfrm>
              <a:off x="1475656" y="2204864"/>
              <a:ext cx="6264696" cy="50405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 smtClean="0">
                  <a:solidFill>
                    <a:schemeClr val="bg1"/>
                  </a:solidFill>
                </a:rPr>
                <a:t>majątek OJCA</a:t>
              </a:r>
              <a:endParaRPr lang="pl-PL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Podtytuł 2">
            <a:hlinkClick r:id="" action="ppaction://hlinkshowjump?jump=lastslideviewed"/>
          </p:cNvPr>
          <p:cNvSpPr txBox="1">
            <a:spLocks/>
          </p:cNvSpPr>
          <p:nvPr/>
        </p:nvSpPr>
        <p:spPr>
          <a:xfrm>
            <a:off x="1339552" y="4338863"/>
            <a:ext cx="64008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b="1" dirty="0" smtClean="0">
                <a:solidFill>
                  <a:schemeClr val="tx1"/>
                </a:solidFill>
                <a:hlinkClick r:id="" action="ppaction://hlinkshowjump?jump=nextslide"/>
              </a:rPr>
              <a:t>2</a:t>
            </a:r>
            <a:r>
              <a:rPr lang="pl-PL" sz="1800" b="1" dirty="0" smtClean="0">
                <a:solidFill>
                  <a:schemeClr val="tx1"/>
                </a:solidFill>
              </a:rPr>
              <a:t>.</a:t>
            </a:r>
            <a:endParaRPr lang="pl-PL" sz="2000" b="1" dirty="0" smtClean="0">
              <a:solidFill>
                <a:schemeClr val="tx1"/>
              </a:solidFill>
            </a:endParaRPr>
          </a:p>
        </p:txBody>
      </p:sp>
      <p:sp>
        <p:nvSpPr>
          <p:cNvPr id="22" name="Podtytuł 2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1335596" y="5490991"/>
            <a:ext cx="64008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b="1" dirty="0">
                <a:solidFill>
                  <a:schemeClr val="tx1"/>
                </a:solidFill>
              </a:rPr>
              <a:t>3</a:t>
            </a:r>
            <a:r>
              <a:rPr lang="pl-PL" sz="1800" b="1" dirty="0" smtClean="0">
                <a:solidFill>
                  <a:schemeClr val="tx1"/>
                </a:solidFill>
                <a:hlinkClick r:id="" action="ppaction://hlinkshowjump?jump=lastslideviewed"/>
              </a:rPr>
              <a:t>.</a:t>
            </a:r>
            <a:endParaRPr lang="pl-PL" sz="2000" b="1" dirty="0" smtClean="0">
              <a:solidFill>
                <a:schemeClr val="tx1"/>
              </a:solidFill>
            </a:endParaRPr>
          </a:p>
        </p:txBody>
      </p:sp>
      <p:grpSp>
        <p:nvGrpSpPr>
          <p:cNvPr id="23" name="Grupa 22"/>
          <p:cNvGrpSpPr/>
          <p:nvPr/>
        </p:nvGrpSpPr>
        <p:grpSpPr>
          <a:xfrm>
            <a:off x="1377135" y="4724048"/>
            <a:ext cx="6291209" cy="508509"/>
            <a:chOff x="1377135" y="4724048"/>
            <a:chExt cx="6291209" cy="508509"/>
          </a:xfrm>
        </p:grpSpPr>
        <p:sp>
          <p:nvSpPr>
            <p:cNvPr id="24" name="Prostokąt zaokrąglony 23"/>
            <p:cNvSpPr/>
            <p:nvPr/>
          </p:nvSpPr>
          <p:spPr>
            <a:xfrm>
              <a:off x="1403648" y="4725144"/>
              <a:ext cx="6264696" cy="50405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Prostokąt zaokrąglony 24"/>
            <p:cNvSpPr/>
            <p:nvPr/>
          </p:nvSpPr>
          <p:spPr>
            <a:xfrm>
              <a:off x="1377135" y="4728501"/>
              <a:ext cx="3024336" cy="50405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 smtClean="0">
                  <a:solidFill>
                    <a:schemeClr val="bg1"/>
                  </a:solidFill>
                </a:rPr>
                <a:t>brat 1</a:t>
              </a:r>
              <a:endParaRPr lang="pl-PL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Prostokąt zaokrąglony 25"/>
            <p:cNvSpPr/>
            <p:nvPr/>
          </p:nvSpPr>
          <p:spPr>
            <a:xfrm>
              <a:off x="4427984" y="4724048"/>
              <a:ext cx="3228920" cy="504056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 smtClean="0">
                  <a:solidFill>
                    <a:schemeClr val="bg1"/>
                  </a:solidFill>
                </a:rPr>
                <a:t>brat 2</a:t>
              </a:r>
              <a:endParaRPr lang="pl-PL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1403556" y="5828172"/>
            <a:ext cx="6264788" cy="510150"/>
            <a:chOff x="1403556" y="5791105"/>
            <a:chExt cx="6264788" cy="510150"/>
          </a:xfrm>
        </p:grpSpPr>
        <p:sp>
          <p:nvSpPr>
            <p:cNvPr id="29" name="Prostokąt zaokrąglony 28"/>
            <p:cNvSpPr/>
            <p:nvPr/>
          </p:nvSpPr>
          <p:spPr>
            <a:xfrm>
              <a:off x="1403556" y="5797199"/>
              <a:ext cx="4680611" cy="50405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 smtClean="0">
                  <a:solidFill>
                    <a:schemeClr val="bg1"/>
                  </a:solidFill>
                </a:rPr>
                <a:t>brat 1</a:t>
              </a:r>
              <a:endParaRPr lang="pl-PL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Prostokąt zaokrąglony 29"/>
            <p:cNvSpPr/>
            <p:nvPr/>
          </p:nvSpPr>
          <p:spPr>
            <a:xfrm>
              <a:off x="6084168" y="5791105"/>
              <a:ext cx="1584176" cy="504056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 smtClean="0">
                  <a:solidFill>
                    <a:schemeClr val="bg1"/>
                  </a:solidFill>
                </a:rPr>
                <a:t>brat 2</a:t>
              </a:r>
              <a:endParaRPr lang="pl-PL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66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21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220072" y="33917"/>
            <a:ext cx="2448272" cy="6615769"/>
          </a:xfrm>
        </p:spPr>
        <p:txBody>
          <a:bodyPr>
            <a:normAutofit/>
          </a:bodyPr>
          <a:lstStyle/>
          <a:p>
            <a:pPr algn="l"/>
            <a:endParaRPr lang="pl-PL" sz="2000" dirty="0" smtClean="0"/>
          </a:p>
          <a:p>
            <a:pPr algn="l"/>
            <a:endParaRPr lang="pl-PL" sz="2000" dirty="0"/>
          </a:p>
          <a:p>
            <a:pPr algn="l"/>
            <a:r>
              <a:rPr lang="pl-PL" sz="2800" dirty="0" smtClean="0"/>
              <a:t>                    C.</a:t>
            </a:r>
          </a:p>
          <a:p>
            <a:pPr algn="l"/>
            <a:endParaRPr lang="pl-PL" sz="2800" dirty="0" smtClean="0"/>
          </a:p>
          <a:p>
            <a:pPr algn="l"/>
            <a:endParaRPr lang="pl-PL" sz="2800" dirty="0"/>
          </a:p>
          <a:p>
            <a:pPr algn="l"/>
            <a:r>
              <a:rPr lang="pl-PL" sz="2800" dirty="0" smtClean="0"/>
              <a:t>          B.</a:t>
            </a:r>
          </a:p>
          <a:p>
            <a:pPr algn="l"/>
            <a:endParaRPr lang="pl-PL" sz="2800" dirty="0"/>
          </a:p>
          <a:p>
            <a:pPr algn="l"/>
            <a:endParaRPr lang="pl-PL" sz="2800" dirty="0" smtClean="0"/>
          </a:p>
          <a:p>
            <a:pPr algn="l"/>
            <a:r>
              <a:rPr lang="pl-PL" sz="2800" dirty="0" smtClean="0"/>
              <a:t> A.</a:t>
            </a:r>
            <a:endParaRPr lang="pl-PL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917"/>
            <a:ext cx="3852862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Łącznik prosty ze strzałką 3"/>
          <p:cNvCxnSpPr/>
          <p:nvPr/>
        </p:nvCxnSpPr>
        <p:spPr>
          <a:xfrm>
            <a:off x="5796136" y="4149080"/>
            <a:ext cx="0" cy="2523762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6588224" y="2564904"/>
            <a:ext cx="0" cy="4107938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7452320" y="980728"/>
            <a:ext cx="0" cy="5692114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4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304"/>
            <a:ext cx="7920880" cy="65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93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248775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0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47043" cy="551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5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56550" cy="599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op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-84138"/>
            <a:ext cx="73279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0" y="6611938"/>
            <a:ext cx="2987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sz="1000" dirty="0">
                <a:latin typeface="Times New Roman" pitchFamily="18" charset="0"/>
                <a:cs typeface="Times New Roman" pitchFamily="18" charset="0"/>
              </a:rPr>
              <a:t>Źródło: IUNG (na podstawie IPCC)</a:t>
            </a:r>
            <a:endParaRPr lang="pl-PL" sz="2400" b="1" dirty="0">
              <a:latin typeface="Times New Roman" pitchFamily="18" charset="0"/>
            </a:endParaRPr>
          </a:p>
        </p:txBody>
      </p:sp>
      <p:sp>
        <p:nvSpPr>
          <p:cNvPr id="17412" name="Prostokąt 8"/>
          <p:cNvSpPr>
            <a:spLocks noChangeArrowheads="1"/>
          </p:cNvSpPr>
          <p:nvPr/>
        </p:nvSpPr>
        <p:spPr bwMode="auto">
          <a:xfrm>
            <a:off x="0" y="5229225"/>
            <a:ext cx="2627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latin typeface="Cambria" pitchFamily="18" charset="0"/>
                <a:cs typeface="Times New Roman" pitchFamily="18" charset="0"/>
              </a:rPr>
              <a:t>Suma roczna opadu atmosferycznego</a:t>
            </a:r>
            <a:endParaRPr lang="pl-PL" sz="2400" b="1" dirty="0">
              <a:latin typeface="Cambria" pitchFamily="18" charset="0"/>
            </a:endParaRPr>
          </a:p>
        </p:txBody>
      </p:sp>
      <p:pic>
        <p:nvPicPr>
          <p:cNvPr id="10245" name="logo1.png" descr="D:\PIOTREK\IUNG\SIW\powerpoint\logo1.png"/>
          <p:cNvPicPr>
            <a:picLocks noChangeAspect="1"/>
          </p:cNvPicPr>
          <p:nvPr/>
        </p:nvPicPr>
        <p:blipFill>
          <a:blip r:embed="rId4" r:link="rId5">
            <a:lum bright="-6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4438" cy="357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7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http://www.kali-gmbh.com/pl/img-all/chart-of-the-month-201304-water-requirements-for-selected-foodstuffs-pl.gif?__scale=w:635,h:600,t:3,c:eaeaea,q:90&amp;f=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5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7"/>
          <p:cNvSpPr txBox="1">
            <a:spLocks noChangeArrowheads="1"/>
          </p:cNvSpPr>
          <p:nvPr/>
        </p:nvSpPr>
        <p:spPr bwMode="auto">
          <a:xfrm>
            <a:off x="3759200" y="347503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l-PL" altLang="pl-PL" sz="1000">
              <a:latin typeface="Arial" pitchFamily="34" charset="0"/>
            </a:endParaRPr>
          </a:p>
        </p:txBody>
      </p:sp>
      <p:sp>
        <p:nvSpPr>
          <p:cNvPr id="68610" name="Rectangle 8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1557338"/>
            <a:ext cx="8569325" cy="4679950"/>
          </a:xfrm>
        </p:spPr>
        <p:txBody>
          <a:bodyPr/>
          <a:lstStyle/>
          <a:p>
            <a:pPr algn="l"/>
            <a:r>
              <a:rPr lang="pl-PL" altLang="pl-PL" sz="4000" smtClean="0"/>
              <a:t/>
            </a:r>
            <a:br>
              <a:rPr lang="pl-PL" altLang="pl-PL" sz="4000" smtClean="0"/>
            </a:br>
            <a:r>
              <a:rPr lang="pl-PL" altLang="pl-PL" sz="4000" smtClean="0"/>
              <a:t/>
            </a:r>
            <a:br>
              <a:rPr lang="pl-PL" altLang="pl-PL" sz="4000" smtClean="0"/>
            </a:br>
            <a:r>
              <a:rPr lang="pl-PL" altLang="pl-PL" sz="4000" smtClean="0"/>
              <a:t/>
            </a:r>
            <a:br>
              <a:rPr lang="pl-PL" altLang="pl-PL" sz="4000" smtClean="0"/>
            </a:br>
            <a:r>
              <a:rPr lang="pl-PL" altLang="pl-PL" sz="4000" smtClean="0"/>
              <a:t/>
            </a:r>
            <a:br>
              <a:rPr lang="pl-PL" altLang="pl-PL" sz="4000" smtClean="0"/>
            </a:br>
            <a:endParaRPr lang="pl-PL" altLang="pl-PL" sz="4000" smtClean="0"/>
          </a:p>
        </p:txBody>
      </p:sp>
      <p:pic>
        <p:nvPicPr>
          <p:cNvPr id="68611" name="Picture 3" descr="logo sol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3515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50825" y="1989138"/>
            <a:ext cx="8641655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pl-PL" sz="4400" dirty="0"/>
              <a:t>		Dziękuję </a:t>
            </a:r>
            <a:r>
              <a:rPr lang="pl-PL" altLang="pl-PL" sz="4400" dirty="0" smtClean="0"/>
              <a:t>Państwu</a:t>
            </a:r>
            <a:endParaRPr lang="pl-PL" altLang="pl-PL" sz="4400" dirty="0"/>
          </a:p>
          <a:p>
            <a:pPr algn="ctr"/>
            <a:r>
              <a:rPr lang="pl-PL" altLang="pl-PL" sz="4400" dirty="0"/>
              <a:t>	    </a:t>
            </a:r>
            <a:r>
              <a:rPr lang="pl-PL" altLang="pl-PL" sz="4400" dirty="0" smtClean="0"/>
              <a:t>				za </a:t>
            </a:r>
            <a:r>
              <a:rPr lang="pl-PL" altLang="pl-PL" sz="4400" dirty="0"/>
              <a:t>uwagę</a:t>
            </a:r>
          </a:p>
          <a:p>
            <a:endParaRPr lang="pl-PL" altLang="pl-PL" sz="4400" dirty="0"/>
          </a:p>
          <a:p>
            <a:endParaRPr lang="pl-PL" altLang="pl-PL" sz="4400" dirty="0"/>
          </a:p>
          <a:p>
            <a:endParaRPr lang="pl-PL" altLang="pl-PL" sz="4400" dirty="0"/>
          </a:p>
          <a:p>
            <a:r>
              <a:rPr lang="pl-PL" altLang="pl-PL" sz="2800" dirty="0">
                <a:hlinkClick r:id="rId4"/>
              </a:rPr>
              <a:t>andkowal@sgh.waw.pl</a:t>
            </a:r>
            <a:endParaRPr lang="pl-PL" altLang="pl-PL" sz="2800" dirty="0"/>
          </a:p>
          <a:p>
            <a:r>
              <a:rPr lang="pl-PL" altLang="pl-PL" sz="2800" dirty="0"/>
              <a:t>andrzej.kowalski@ierigz.waw.pl</a:t>
            </a:r>
          </a:p>
          <a:p>
            <a:endParaRPr lang="pl-PL" altLang="pl-PL" sz="4400" dirty="0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886200" y="3200400"/>
            <a:ext cx="1905000" cy="1752600"/>
          </a:xfrm>
          <a:prstGeom prst="smileyFace">
            <a:avLst>
              <a:gd name="adj" fmla="val 465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051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76362"/>
          </a:xfrm>
        </p:spPr>
        <p:txBody>
          <a:bodyPr/>
          <a:lstStyle/>
          <a:p>
            <a:r>
              <a:rPr lang="pl-PL" dirty="0" smtClean="0"/>
              <a:t>Skup mleka w Polsce </a:t>
            </a:r>
            <a:endParaRPr lang="pl-PL" dirty="0"/>
          </a:p>
        </p:txBody>
      </p:sp>
      <p:pic>
        <p:nvPicPr>
          <p:cNvPr id="4" name="Symbol zastępczy zawartości 3" descr="C:\Users\BuksB\Pictures\Nowy obraz (9)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8064895" cy="5328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5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432346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C:\Users\BuksB\Pictures\Nowy obraz (12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96752"/>
            <a:ext cx="8643138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9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4394"/>
          </a:xfrm>
        </p:spPr>
        <p:txBody>
          <a:bodyPr/>
          <a:lstStyle/>
          <a:p>
            <a:r>
              <a:rPr lang="pl-PL" dirty="0" smtClean="0"/>
              <a:t>Rynek mleka w Polsce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052736"/>
            <a:ext cx="8229600" cy="5246464"/>
          </a:xfrm>
        </p:spPr>
        <p:txBody>
          <a:bodyPr/>
          <a:lstStyle/>
          <a:p>
            <a:r>
              <a:rPr lang="pl-PL" sz="2400" dirty="0"/>
              <a:t>W okresie I-XI </a:t>
            </a:r>
            <a:r>
              <a:rPr lang="pl-PL" sz="2400" dirty="0" smtClean="0"/>
              <a:t>2016 </a:t>
            </a:r>
            <a:r>
              <a:rPr lang="pl-PL" sz="2400" dirty="0"/>
              <a:t>r. średnia cena skupu mleka wyniosła </a:t>
            </a:r>
            <a:r>
              <a:rPr lang="pl-PL" sz="2400" dirty="0" smtClean="0"/>
              <a:t>1,08 </a:t>
            </a:r>
            <a:r>
              <a:rPr lang="pl-PL" sz="2400" dirty="0"/>
              <a:t>zł/kg i była o </a:t>
            </a:r>
            <a:r>
              <a:rPr lang="pl-PL" sz="2400" dirty="0" smtClean="0"/>
              <a:t>4,3% </a:t>
            </a:r>
            <a:r>
              <a:rPr lang="pl-PL" sz="2400" dirty="0"/>
              <a:t>niższa niż przed rokiem. Od </a:t>
            </a:r>
            <a:r>
              <a:rPr lang="pl-PL" sz="2400" dirty="0" smtClean="0"/>
              <a:t>sierpnia </a:t>
            </a:r>
            <a:r>
              <a:rPr lang="pl-PL" sz="2400" dirty="0"/>
              <a:t>obserwowany jest </a:t>
            </a:r>
            <a:r>
              <a:rPr lang="pl-PL" sz="2400" dirty="0" smtClean="0"/>
              <a:t>wzrost cen, które są </a:t>
            </a:r>
            <a:r>
              <a:rPr lang="pl-PL" sz="2400" dirty="0"/>
              <a:t>silnie skorelowane z koniunkturą na światowym rynku. </a:t>
            </a:r>
            <a:r>
              <a:rPr lang="pl-PL" sz="2400" dirty="0" smtClean="0"/>
              <a:t>W październiku średnia cena wyniosła </a:t>
            </a:r>
            <a:r>
              <a:rPr lang="pl-PL" sz="2400" b="1" dirty="0" smtClean="0"/>
              <a:t>1,20 zł/kg</a:t>
            </a:r>
            <a:r>
              <a:rPr lang="pl-PL" sz="2400" dirty="0" smtClean="0"/>
              <a:t>, a w listopadzie </a:t>
            </a:r>
            <a:r>
              <a:rPr lang="pl-PL" sz="2400" b="1" dirty="0" smtClean="0"/>
              <a:t>1,29 zł/kg</a:t>
            </a:r>
            <a:r>
              <a:rPr lang="pl-PL" sz="2400" dirty="0" smtClean="0"/>
              <a:t>.</a:t>
            </a:r>
          </a:p>
          <a:p>
            <a:r>
              <a:rPr lang="pl-PL" sz="2400" dirty="0" smtClean="0"/>
              <a:t>Ceny </a:t>
            </a:r>
            <a:r>
              <a:rPr lang="pl-PL" sz="2400" dirty="0"/>
              <a:t>na światowym rynku </a:t>
            </a:r>
            <a:r>
              <a:rPr lang="pl-PL" sz="2400" dirty="0" smtClean="0"/>
              <a:t>znacząco wzrosły w wyniku dużego popyty ze strony krajów azjatyckich. W </a:t>
            </a:r>
            <a:r>
              <a:rPr lang="pl-PL" sz="2400" dirty="0"/>
              <a:t>grudniu br. ceny mleka chudego w proszku wynosiły ok </a:t>
            </a:r>
            <a:r>
              <a:rPr lang="pl-PL" sz="2400" dirty="0" smtClean="0"/>
              <a:t>2100  EUR/t </a:t>
            </a:r>
            <a:r>
              <a:rPr lang="pl-PL" sz="2400" dirty="0"/>
              <a:t>a masła ok. </a:t>
            </a:r>
            <a:r>
              <a:rPr lang="pl-PL" sz="2400" dirty="0" smtClean="0"/>
              <a:t>4440  EUR/t, </a:t>
            </a:r>
            <a:r>
              <a:rPr lang="pl-PL" sz="2400" dirty="0"/>
              <a:t>wobec odpowiednio </a:t>
            </a:r>
            <a:r>
              <a:rPr lang="pl-PL" sz="2400" dirty="0" smtClean="0"/>
              <a:t>1655 EUR/t </a:t>
            </a:r>
            <a:r>
              <a:rPr lang="pl-PL" sz="2400" dirty="0"/>
              <a:t>i </a:t>
            </a:r>
            <a:r>
              <a:rPr lang="pl-PL" sz="2400" dirty="0" smtClean="0"/>
              <a:t>2865 EUR/t/t </a:t>
            </a:r>
            <a:r>
              <a:rPr lang="pl-PL" sz="2400" dirty="0"/>
              <a:t>na </a:t>
            </a:r>
            <a:r>
              <a:rPr lang="pl-PL" sz="2400" dirty="0" smtClean="0"/>
              <a:t>w 2015  r</a:t>
            </a:r>
            <a:r>
              <a:rPr lang="pl-PL" sz="2400" dirty="0"/>
              <a:t>. Indeks światowych cen produktów mleczarskich FAO wynosi obecnie </a:t>
            </a:r>
            <a:r>
              <a:rPr lang="pl-PL" sz="2400" dirty="0" smtClean="0"/>
              <a:t>186 </a:t>
            </a:r>
            <a:r>
              <a:rPr lang="pl-PL" sz="2400" dirty="0"/>
              <a:t>pkt., wobec </a:t>
            </a:r>
            <a:r>
              <a:rPr lang="pl-PL" sz="2400" dirty="0" smtClean="0"/>
              <a:t>151 </a:t>
            </a:r>
            <a:r>
              <a:rPr lang="pl-PL" sz="2400" dirty="0"/>
              <a:t>pkt. </a:t>
            </a:r>
            <a:r>
              <a:rPr lang="pl-PL" sz="2400" dirty="0" smtClean="0"/>
              <a:t>przed rokiem.</a:t>
            </a:r>
            <a:endParaRPr lang="pl-PL" sz="2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40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76362"/>
          </a:xfrm>
        </p:spPr>
        <p:txBody>
          <a:bodyPr/>
          <a:lstStyle/>
          <a:p>
            <a:r>
              <a:rPr lang="pl-PL" b="1" dirty="0"/>
              <a:t>Ceny skupu mleka w kraju (zł/litr)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587250"/>
              </p:ext>
            </p:extLst>
          </p:nvPr>
        </p:nvGraphicFramePr>
        <p:xfrm>
          <a:off x="468313" y="17732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690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ojekt domyślny">
  <a:themeElements>
    <a:clrScheme name="1_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2568</Words>
  <Application>Microsoft Office PowerPoint</Application>
  <PresentationFormat>Pokaz na ekranie (4:3)</PresentationFormat>
  <Paragraphs>653</Paragraphs>
  <Slides>58</Slides>
  <Notes>5</Notes>
  <HiddenSlides>0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1" baseType="lpstr">
      <vt:lpstr>Motyw pakietu Office</vt:lpstr>
      <vt:lpstr>1_Projekt domyślny</vt:lpstr>
      <vt:lpstr>Fotografia Photo Editor</vt:lpstr>
      <vt:lpstr>          </vt:lpstr>
      <vt:lpstr>Czynniki determinujące sytuację na krajowym rynku mleka </vt:lpstr>
      <vt:lpstr>Rynek mleka w Polsce</vt:lpstr>
      <vt:lpstr>Skup mleka w kraju (mln litrów) </vt:lpstr>
      <vt:lpstr>Liczba dostawców mleka (na początku danego roku kwotowego</vt:lpstr>
      <vt:lpstr>Skup mleka w Polsce </vt:lpstr>
      <vt:lpstr>Prezentacja programu PowerPoint</vt:lpstr>
      <vt:lpstr>Rynek mleka w Polsce</vt:lpstr>
      <vt:lpstr>Ceny skupu mleka w kraju (zł/litr) </vt:lpstr>
      <vt:lpstr>Dynamika światowych i krajowych cen  w kontekście cykliczności  </vt:lpstr>
      <vt:lpstr>Cykl koniunkturalny w krajowym sektorze mleczarskim</vt:lpstr>
      <vt:lpstr>Długość cyklu koniunkturalnego w mleczarstwie</vt:lpstr>
      <vt:lpstr> Baza surowcowa </vt:lpstr>
      <vt:lpstr>przemył mleczarski - produkcja</vt:lpstr>
      <vt:lpstr>Przemył mleczarski – ceny zbytu</vt:lpstr>
      <vt:lpstr>przemył mleczarski – wyniki finansowe</vt:lpstr>
      <vt:lpstr>konsumpcja artykułów mleczarskich</vt:lpstr>
      <vt:lpstr>handel zagraniczny – zmiany strukturalne</vt:lpstr>
      <vt:lpstr>handel zagraniczny</vt:lpstr>
      <vt:lpstr>Prezentacja programu PowerPoint</vt:lpstr>
      <vt:lpstr>Prezentacja programu PowerPoint</vt:lpstr>
      <vt:lpstr>Co nowego w gospodarce światowej?</vt:lpstr>
      <vt:lpstr>Co dalej z WPR?</vt:lpstr>
      <vt:lpstr>Notatka z jednej podróży</vt:lpstr>
      <vt:lpstr>Notatka z podróży cd…</vt:lpstr>
      <vt:lpstr>samozadowolenie w UE 2014</vt:lpstr>
      <vt:lpstr>Prezentacja programu PowerPoint</vt:lpstr>
      <vt:lpstr>Prezentacja programu PowerPoint</vt:lpstr>
      <vt:lpstr>Świat za 25 lat</vt:lpstr>
      <vt:lpstr>PKB grup krajów i ich udział w światowym PKB  w 2040</vt:lpstr>
      <vt:lpstr>   Najszczęśliwsze kraje na świecie w/g World Happiness Report 2016  </vt:lpstr>
      <vt:lpstr>Najmniej szczęśliwe kraje na świecie według World Happiness Report 2016</vt:lpstr>
      <vt:lpstr>PKB UE 2016r.</vt:lpstr>
      <vt:lpstr>PKB UE w 2016 r.</vt:lpstr>
      <vt:lpstr>PKB Polski na tle UE w 2016 r.</vt:lpstr>
      <vt:lpstr>Prezentacja programu PowerPoint</vt:lpstr>
      <vt:lpstr>Tempo wzrostu PKB w Polsce i UE w latach 1996-2016 w % </vt:lpstr>
      <vt:lpstr> PKB Polski 2014-2016 </vt:lpstr>
      <vt:lpstr>   European Economic Forecast Autumn 2016 Forecasts for Poland 9 listopada 2016 r. Komisja Europejska Institutional Papers 38/16   </vt:lpstr>
      <vt:lpstr>RÓWNO czy sprawiedliwie</vt:lpstr>
      <vt:lpstr> Równość a efektywność </vt:lpstr>
      <vt:lpstr>Czy równość jest wartością autoteliczną? </vt:lpstr>
      <vt:lpstr>Czy globalizacja pogłębia zakres i skalę ubóstwa? Czy ubóstwo to jest konsekwencją globalizacji? </vt:lpstr>
      <vt:lpstr>Prezentacja programu PowerPoint</vt:lpstr>
      <vt:lpstr>Praktyka gospodarcza wobec problemu efektywności i sprawiedliwości</vt:lpstr>
      <vt:lpstr>Zaklęty kręg ubóstwa</vt:lpstr>
      <vt:lpstr>Widmo krąży nad Zachodem – widmo marginesu społecznego</vt:lpstr>
      <vt:lpstr>Jak osiągnąć większą równość dochodową</vt:lpstr>
      <vt:lpstr>Równość kosztuje</vt:lpstr>
      <vt:lpstr>RÓWNO czy sprawiedliwie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Andrzej</dc:creator>
  <cp:lastModifiedBy>Kowalski Andrzej</cp:lastModifiedBy>
  <cp:revision>63</cp:revision>
  <dcterms:created xsi:type="dcterms:W3CDTF">2016-12-23T09:25:48Z</dcterms:created>
  <dcterms:modified xsi:type="dcterms:W3CDTF">2017-01-03T21:36:42Z</dcterms:modified>
</cp:coreProperties>
</file>